
<file path=[Content_Types].xml><?xml version="1.0" encoding="utf-8"?>
<Types xmlns="http://schemas.openxmlformats.org/package/2006/content-types">
  <Default Extension="fntdata" ContentType="application/x-fontdata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autoCompressPictures="0">
  <p:sldMasterIdLst>
    <p:sldMasterId id="2147483648" r:id="rId1"/>
  </p:sldMasterIdLst>
  <p:notesMasterIdLst>
    <p:notesMasterId r:id="rId12"/>
  </p:notesMasterIdLst>
  <p:sldIdLst>
    <p:sldId id="256" r:id="rId2"/>
    <p:sldId id="265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</p:sldIdLst>
  <p:sldSz cx="14630400" cy="8229600"/>
  <p:notesSz cx="8229600" cy="14630400"/>
  <p:embeddedFontLst>
    <p:embeddedFont>
      <p:font typeface="HGMaruGothicMPRO" panose="020F0400000000000000" pitchFamily="34" charset="-128"/>
      <p:regular r:id="rId13"/>
    </p:embeddedFont>
    <p:embeddedFont>
      <p:font typeface="Nunito Light" pitchFamily="2" charset="0"/>
      <p:regular r:id="rId14"/>
      <p:italic r:id="rId15"/>
    </p:embeddedFont>
    <p:embeddedFont>
      <p:font typeface="Nunito Semi Bold" panose="020B0604020202020204" charset="0"/>
      <p:regular r:id="rId16"/>
    </p:embeddedFont>
    <p:embeddedFont>
      <p:font typeface="PT Sans" panose="020B0503020203020204" pitchFamily="34" charset="0"/>
      <p:regular r:id="rId17"/>
      <p:bold r:id="rId18"/>
      <p:italic r:id="rId19"/>
      <p:boldItalic r:id="rId20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59" d="100"/>
          <a:sy n="59" d="100"/>
        </p:scale>
        <p:origin x="1066" y="27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1.fntdata"/><Relationship Id="rId18" Type="http://schemas.openxmlformats.org/officeDocument/2006/relationships/font" Target="fonts/font6.fntdata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font" Target="fonts/font5.fntdata"/><Relationship Id="rId2" Type="http://schemas.openxmlformats.org/officeDocument/2006/relationships/slide" Target="slides/slide1.xml"/><Relationship Id="rId16" Type="http://schemas.openxmlformats.org/officeDocument/2006/relationships/font" Target="fonts/font4.fntdata"/><Relationship Id="rId20" Type="http://schemas.openxmlformats.org/officeDocument/2006/relationships/font" Target="fonts/font8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font" Target="fonts/font3.fntdata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font" Target="fonts/font7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2.fntdata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241724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12441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9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3F3FF">
              <a:alpha val="75000"/>
            </a:srgbClr>
          </a:solidFill>
          <a:ln/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0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3F3FF">
              <a:alpha val="75000"/>
            </a:srgbClr>
          </a:solidFill>
          <a:ln/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3F3FF">
              <a:alpha val="75000"/>
            </a:srgbClr>
          </a:solidFill>
          <a:ln/>
        </p:spPr>
        <p:txBody>
          <a:bodyPr/>
          <a:lstStyle/>
          <a:p>
            <a:endParaRPr lang="en-US"/>
          </a:p>
        </p:txBody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2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3F3FF">
              <a:alpha val="75000"/>
            </a:srgbClr>
          </a:solidFill>
          <a:ln/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3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3F3FF">
              <a:alpha val="75000"/>
            </a:srgbClr>
          </a:solidFill>
          <a:ln/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4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3F3FF">
              <a:alpha val="75000"/>
            </a:srgbClr>
          </a:solidFill>
          <a:ln/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5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3F3FF">
              <a:alpha val="75000"/>
            </a:srgbClr>
          </a:solidFill>
          <a:ln/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6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3F3FF">
              <a:alpha val="75000"/>
            </a:srgbClr>
          </a:solidFill>
          <a:ln/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7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3F3FF">
              <a:alpha val="75000"/>
            </a:srgbClr>
          </a:solidFill>
          <a:ln/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8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3F3FF">
              <a:alpha val="75000"/>
            </a:srgbClr>
          </a:solidFill>
          <a:ln/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svg"/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3.svg"/><Relationship Id="rId5" Type="http://schemas.openxmlformats.org/officeDocument/2006/relationships/image" Target="../media/image12.png"/><Relationship Id="rId10" Type="http://schemas.openxmlformats.org/officeDocument/2006/relationships/image" Target="../media/image17.svg"/><Relationship Id="rId4" Type="http://schemas.openxmlformats.org/officeDocument/2006/relationships/image" Target="../media/image11.svg"/><Relationship Id="rId9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44000" y="0"/>
            <a:ext cx="548640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837724" y="2304693"/>
            <a:ext cx="7468553" cy="21120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5500"/>
              </a:lnSpc>
              <a:buNone/>
            </a:pPr>
            <a:r>
              <a:rPr lang="en-US" sz="4400" dirty="0">
                <a:solidFill>
                  <a:srgbClr val="00002E"/>
                </a:solidFill>
                <a:latin typeface="Nunito Semi Bold" pitchFamily="34" charset="0"/>
                <a:ea typeface="Nunito Semi Bold" pitchFamily="34" charset="-122"/>
                <a:cs typeface="Nunito Semi Bold" pitchFamily="34" charset="-120"/>
              </a:rPr>
              <a:t>Breast Self-Examination Practice Among Women in Ethiopia</a:t>
            </a:r>
            <a:endParaRPr lang="en-US" sz="4400" dirty="0"/>
          </a:p>
        </p:txBody>
      </p:sp>
      <p:sp>
        <p:nvSpPr>
          <p:cNvPr id="4" name="Text 1"/>
          <p:cNvSpPr/>
          <p:nvPr/>
        </p:nvSpPr>
        <p:spPr>
          <a:xfrm>
            <a:off x="837724" y="4775716"/>
            <a:ext cx="7468553" cy="114907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3000"/>
              </a:lnSpc>
              <a:buNone/>
            </a:pPr>
            <a:r>
              <a:rPr lang="en-US" sz="1850" dirty="0">
                <a:solidFill>
                  <a:srgbClr val="00002E"/>
                </a:solidFill>
                <a:latin typeface="PT Sans" pitchFamily="34" charset="0"/>
                <a:ea typeface="PT Sans" pitchFamily="34" charset="-122"/>
                <a:cs typeface="PT Sans" pitchFamily="34" charset="-120"/>
              </a:rPr>
              <a:t>A community-based study examining BSE practice and associated factors among women of reproductive age in Negele Arsi Town, Oromia Region, Ethiopia, 2023</a:t>
            </a:r>
            <a:endParaRPr lang="en-US" sz="1850" dirty="0"/>
          </a:p>
        </p:txBody>
      </p:sp>
      <p:sp>
        <p:nvSpPr>
          <p:cNvPr id="5" name="Text 1">
            <a:extLst>
              <a:ext uri="{FF2B5EF4-FFF2-40B4-BE49-F238E27FC236}">
                <a16:creationId xmlns:a16="http://schemas.microsoft.com/office/drawing/2014/main" id="{8C894D4A-0975-AC4B-363A-C5C05D2695AB}"/>
              </a:ext>
            </a:extLst>
          </p:cNvPr>
          <p:cNvSpPr/>
          <p:nvPr/>
        </p:nvSpPr>
        <p:spPr>
          <a:xfrm>
            <a:off x="837724" y="6623073"/>
            <a:ext cx="3751421" cy="42231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3300"/>
              </a:lnSpc>
              <a:buNone/>
            </a:pPr>
            <a:r>
              <a:rPr lang="en-US" sz="2650" dirty="0">
                <a:solidFill>
                  <a:srgbClr val="2D4DF2"/>
                </a:solidFill>
                <a:latin typeface="Nunito Semi Bold" pitchFamily="34" charset="0"/>
                <a:ea typeface="Nunito Semi Bold" pitchFamily="34" charset="-122"/>
                <a:cs typeface="Nunito Semi Bold" pitchFamily="34" charset="-120"/>
              </a:rPr>
              <a:t>Amanuel Gemeda Belda</a:t>
            </a:r>
            <a:endParaRPr lang="en-US" sz="2650" dirty="0"/>
          </a:p>
        </p:txBody>
      </p:sp>
      <p:sp>
        <p:nvSpPr>
          <p:cNvPr id="6" name="Text 2">
            <a:extLst>
              <a:ext uri="{FF2B5EF4-FFF2-40B4-BE49-F238E27FC236}">
                <a16:creationId xmlns:a16="http://schemas.microsoft.com/office/drawing/2014/main" id="{A06459EB-D93C-32FF-F857-0339A2396877}"/>
              </a:ext>
            </a:extLst>
          </p:cNvPr>
          <p:cNvSpPr/>
          <p:nvPr/>
        </p:nvSpPr>
        <p:spPr>
          <a:xfrm>
            <a:off x="837724" y="7284704"/>
            <a:ext cx="8216265" cy="76604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3000"/>
              </a:lnSpc>
              <a:buNone/>
            </a:pPr>
            <a:r>
              <a:rPr lang="en-US" sz="1850" b="1" dirty="0">
                <a:solidFill>
                  <a:srgbClr val="00002E"/>
                </a:solidFill>
                <a:latin typeface="PT Sans" pitchFamily="34" charset="0"/>
                <a:ea typeface="PT Sans" pitchFamily="34" charset="-122"/>
                <a:cs typeface="PT Sans" pitchFamily="34" charset="-120"/>
              </a:rPr>
              <a:t>Lecturer, Department of Nursing</a:t>
            </a:r>
            <a:r>
              <a:rPr lang="en-US" sz="1850" dirty="0">
                <a:solidFill>
                  <a:srgbClr val="00002E"/>
                </a:solidFill>
                <a:latin typeface="PT Sans" pitchFamily="34" charset="0"/>
                <a:ea typeface="PT Sans" pitchFamily="34" charset="-122"/>
                <a:cs typeface="PT Sans" pitchFamily="34" charset="-120"/>
              </a:rPr>
              <a:t>Wolaita Sodo University, Ethiopia</a:t>
            </a:r>
            <a:endParaRPr lang="en-US" sz="1850" dirty="0"/>
          </a:p>
        </p:txBody>
      </p:sp>
      <p:pic>
        <p:nvPicPr>
          <p:cNvPr id="7" name="Picture 6" descr="A logo with a black background&#10;&#10;Description automatically generated">
            <a:extLst>
              <a:ext uri="{FF2B5EF4-FFF2-40B4-BE49-F238E27FC236}">
                <a16:creationId xmlns:a16="http://schemas.microsoft.com/office/drawing/2014/main" id="{684434E0-CEA2-9C14-7661-AB24F178C2F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8657" y="248045"/>
            <a:ext cx="2657336" cy="1228932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DF62788F-A7B5-0055-CAE2-680E71DA1C08}"/>
              </a:ext>
            </a:extLst>
          </p:cNvPr>
          <p:cNvSpPr txBox="1"/>
          <p:nvPr/>
        </p:nvSpPr>
        <p:spPr>
          <a:xfrm>
            <a:off x="2189366" y="1476977"/>
            <a:ext cx="46617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2">
                    <a:lumMod val="75000"/>
                  </a:schemeClr>
                </a:solidFill>
                <a:latin typeface="HGMaruGothicMPRO" panose="020B0400000000000000" pitchFamily="34" charset="-128"/>
                <a:ea typeface="HGMaruGothicMPRO" panose="020B0400000000000000" pitchFamily="34" charset="-128"/>
                <a:cs typeface="Tahoma" panose="020B0604030504040204" pitchFamily="34" charset="0"/>
              </a:rPr>
              <a:t>Richmond Hill College</a:t>
            </a:r>
          </a:p>
        </p:txBody>
      </p:sp>
      <p:pic>
        <p:nvPicPr>
          <p:cNvPr id="9" name="Picture 8" descr="A logo with a black background&#10;&#10;AI-generated content may be incorrect.">
            <a:extLst>
              <a:ext uri="{FF2B5EF4-FFF2-40B4-BE49-F238E27FC236}">
                <a16:creationId xmlns:a16="http://schemas.microsoft.com/office/drawing/2014/main" id="{2E992E15-BE16-A991-A93C-B27BCA5AEF5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485" y="250622"/>
            <a:ext cx="1828800" cy="1534132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837724" y="2581394"/>
            <a:ext cx="7431048" cy="7040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5500"/>
              </a:lnSpc>
              <a:buNone/>
            </a:pPr>
            <a:r>
              <a:rPr lang="en-US" sz="4400" dirty="0">
                <a:solidFill>
                  <a:srgbClr val="00002E"/>
                </a:solidFill>
                <a:latin typeface="Nunito Semi Bold" pitchFamily="34" charset="0"/>
                <a:ea typeface="Nunito Semi Bold" pitchFamily="34" charset="-122"/>
                <a:cs typeface="Nunito Semi Bold" pitchFamily="34" charset="-120"/>
              </a:rPr>
              <a:t>Recommendations for Action</a:t>
            </a:r>
            <a:endParaRPr lang="en-US" sz="4400" dirty="0"/>
          </a:p>
        </p:txBody>
      </p:sp>
      <p:sp>
        <p:nvSpPr>
          <p:cNvPr id="3" name="Text 1"/>
          <p:cNvSpPr/>
          <p:nvPr/>
        </p:nvSpPr>
        <p:spPr>
          <a:xfrm>
            <a:off x="837724" y="4003477"/>
            <a:ext cx="3952042" cy="3519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00002E"/>
                </a:solidFill>
                <a:latin typeface="Nunito Semi Bold" pitchFamily="34" charset="0"/>
                <a:ea typeface="Nunito Semi Bold" pitchFamily="34" charset="-122"/>
                <a:cs typeface="Nunito Semi Bold" pitchFamily="34" charset="-120"/>
              </a:rPr>
              <a:t>Ongoing Education Campaigns</a:t>
            </a:r>
            <a:endParaRPr lang="en-US" sz="2200" dirty="0"/>
          </a:p>
        </p:txBody>
      </p:sp>
      <p:sp>
        <p:nvSpPr>
          <p:cNvPr id="4" name="Text 2"/>
          <p:cNvSpPr/>
          <p:nvPr/>
        </p:nvSpPr>
        <p:spPr>
          <a:xfrm>
            <a:off x="837724" y="4499015"/>
            <a:ext cx="4118848" cy="114907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3000"/>
              </a:lnSpc>
              <a:buNone/>
            </a:pPr>
            <a:r>
              <a:rPr lang="en-US" sz="1850" dirty="0">
                <a:solidFill>
                  <a:srgbClr val="00002E"/>
                </a:solidFill>
                <a:latin typeface="PT Sans" pitchFamily="34" charset="0"/>
                <a:ea typeface="PT Sans" pitchFamily="34" charset="-122"/>
                <a:cs typeface="PT Sans" pitchFamily="34" charset="-120"/>
              </a:rPr>
              <a:t>Implement continuous awareness programs highlighting BSE importance and techniques</a:t>
            </a:r>
            <a:endParaRPr lang="en-US" sz="1850" dirty="0"/>
          </a:p>
        </p:txBody>
      </p:sp>
      <p:sp>
        <p:nvSpPr>
          <p:cNvPr id="5" name="Text 3"/>
          <p:cNvSpPr/>
          <p:nvPr/>
        </p:nvSpPr>
        <p:spPr>
          <a:xfrm>
            <a:off x="5255776" y="4003477"/>
            <a:ext cx="3065502" cy="3519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00002E"/>
                </a:solidFill>
                <a:latin typeface="Nunito Semi Bold" pitchFamily="34" charset="0"/>
                <a:ea typeface="Nunito Semi Bold" pitchFamily="34" charset="-122"/>
                <a:cs typeface="Nunito Semi Bold" pitchFamily="34" charset="-120"/>
              </a:rPr>
              <a:t>Skill-Building Programs</a:t>
            </a:r>
            <a:endParaRPr lang="en-US" sz="2200" dirty="0"/>
          </a:p>
        </p:txBody>
      </p:sp>
      <p:sp>
        <p:nvSpPr>
          <p:cNvPr id="6" name="Text 4"/>
          <p:cNvSpPr/>
          <p:nvPr/>
        </p:nvSpPr>
        <p:spPr>
          <a:xfrm>
            <a:off x="5255776" y="4499015"/>
            <a:ext cx="4118848" cy="76604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3000"/>
              </a:lnSpc>
              <a:buNone/>
            </a:pPr>
            <a:r>
              <a:rPr lang="en-US" sz="1850" dirty="0">
                <a:solidFill>
                  <a:srgbClr val="00002E"/>
                </a:solidFill>
                <a:latin typeface="PT Sans" pitchFamily="34" charset="0"/>
                <a:ea typeface="PT Sans" pitchFamily="34" charset="-122"/>
                <a:cs typeface="PT Sans" pitchFamily="34" charset="-120"/>
              </a:rPr>
              <a:t>Provide hands-on training to build confidence in performing BSE correctly</a:t>
            </a:r>
            <a:endParaRPr lang="en-US" sz="1850" dirty="0"/>
          </a:p>
        </p:txBody>
      </p:sp>
      <p:sp>
        <p:nvSpPr>
          <p:cNvPr id="7" name="Text 5"/>
          <p:cNvSpPr/>
          <p:nvPr/>
        </p:nvSpPr>
        <p:spPr>
          <a:xfrm>
            <a:off x="9673828" y="4003477"/>
            <a:ext cx="2816185" cy="3519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00002E"/>
                </a:solidFill>
                <a:latin typeface="Nunito Semi Bold" pitchFamily="34" charset="0"/>
                <a:ea typeface="Nunito Semi Bold" pitchFamily="34" charset="-122"/>
                <a:cs typeface="Nunito Semi Bold" pitchFamily="34" charset="-120"/>
              </a:rPr>
              <a:t>Targeted Outreach</a:t>
            </a:r>
            <a:endParaRPr lang="en-US" sz="2200" dirty="0"/>
          </a:p>
        </p:txBody>
      </p:sp>
      <p:sp>
        <p:nvSpPr>
          <p:cNvPr id="8" name="Text 6"/>
          <p:cNvSpPr/>
          <p:nvPr/>
        </p:nvSpPr>
        <p:spPr>
          <a:xfrm>
            <a:off x="9673828" y="4499015"/>
            <a:ext cx="4118848" cy="76604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3000"/>
              </a:lnSpc>
              <a:buNone/>
            </a:pPr>
            <a:r>
              <a:rPr lang="en-US" sz="1850" dirty="0">
                <a:solidFill>
                  <a:srgbClr val="00002E"/>
                </a:solidFill>
                <a:latin typeface="PT Sans" pitchFamily="34" charset="0"/>
                <a:ea typeface="PT Sans" pitchFamily="34" charset="-122"/>
                <a:cs typeface="PT Sans" pitchFamily="34" charset="-120"/>
              </a:rPr>
              <a:t>Focus on women with lower education levels and private sector employees</a:t>
            </a:r>
            <a:endParaRPr lang="en-US" sz="185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837724" y="1062276"/>
            <a:ext cx="5632490" cy="7040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5500"/>
              </a:lnSpc>
              <a:buNone/>
            </a:pPr>
            <a:r>
              <a:rPr lang="en-US" sz="4400" dirty="0">
                <a:solidFill>
                  <a:srgbClr val="00002E"/>
                </a:solidFill>
                <a:latin typeface="Nunito Semi Bold" pitchFamily="34" charset="0"/>
                <a:ea typeface="Nunito Semi Bold" pitchFamily="34" charset="-122"/>
                <a:cs typeface="Nunito Semi Bold" pitchFamily="34" charset="-120"/>
              </a:rPr>
              <a:t>About the Researcher</a:t>
            </a:r>
            <a:endParaRPr lang="en-US" sz="4400" dirty="0"/>
          </a:p>
        </p:txBody>
      </p:sp>
      <p:pic>
        <p:nvPicPr>
          <p:cNvPr id="3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7724" y="2394466"/>
            <a:ext cx="4154686" cy="4154686"/>
          </a:xfrm>
          <a:prstGeom prst="rect">
            <a:avLst/>
          </a:prstGeom>
        </p:spPr>
      </p:pic>
      <p:sp>
        <p:nvSpPr>
          <p:cNvPr id="4" name="Text 1"/>
          <p:cNvSpPr/>
          <p:nvPr/>
        </p:nvSpPr>
        <p:spPr>
          <a:xfrm>
            <a:off x="5583912" y="2364581"/>
            <a:ext cx="3751421" cy="42231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3300"/>
              </a:lnSpc>
              <a:buNone/>
            </a:pPr>
            <a:r>
              <a:rPr lang="en-US" sz="2650" dirty="0">
                <a:solidFill>
                  <a:srgbClr val="2D4DF2"/>
                </a:solidFill>
                <a:latin typeface="Nunito Semi Bold" pitchFamily="34" charset="0"/>
                <a:ea typeface="Nunito Semi Bold" pitchFamily="34" charset="-122"/>
                <a:cs typeface="Nunito Semi Bold" pitchFamily="34" charset="-120"/>
              </a:rPr>
              <a:t>Amanuel Gemeda Belda</a:t>
            </a:r>
            <a:endParaRPr lang="en-US" sz="2650" dirty="0"/>
          </a:p>
        </p:txBody>
      </p:sp>
      <p:sp>
        <p:nvSpPr>
          <p:cNvPr id="5" name="Text 2"/>
          <p:cNvSpPr/>
          <p:nvPr/>
        </p:nvSpPr>
        <p:spPr>
          <a:xfrm>
            <a:off x="5583912" y="3026212"/>
            <a:ext cx="8216265" cy="76604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3000"/>
              </a:lnSpc>
              <a:buNone/>
            </a:pPr>
            <a:r>
              <a:rPr lang="en-US" sz="1850" b="1" dirty="0">
                <a:solidFill>
                  <a:srgbClr val="00002E"/>
                </a:solidFill>
                <a:latin typeface="PT Sans" pitchFamily="34" charset="0"/>
                <a:ea typeface="PT Sans" pitchFamily="34" charset="-122"/>
                <a:cs typeface="PT Sans" pitchFamily="34" charset="-120"/>
              </a:rPr>
              <a:t>Lecturer, Department </a:t>
            </a:r>
            <a:r>
              <a:rPr lang="en-US" sz="1850" b="1">
                <a:solidFill>
                  <a:srgbClr val="00002E"/>
                </a:solidFill>
                <a:latin typeface="PT Sans" pitchFamily="34" charset="0"/>
                <a:ea typeface="PT Sans" pitchFamily="34" charset="-122"/>
                <a:cs typeface="PT Sans" pitchFamily="34" charset="-120"/>
              </a:rPr>
              <a:t>of Nursing </a:t>
            </a:r>
            <a:r>
              <a:rPr lang="en-US" sz="1850">
                <a:solidFill>
                  <a:srgbClr val="00002E"/>
                </a:solidFill>
                <a:latin typeface="PT Sans" pitchFamily="34" charset="0"/>
                <a:ea typeface="PT Sans" pitchFamily="34" charset="-122"/>
                <a:cs typeface="PT Sans" pitchFamily="34" charset="-120"/>
              </a:rPr>
              <a:t>Wolaita</a:t>
            </a:r>
            <a:r>
              <a:rPr lang="en-US" sz="1850" dirty="0">
                <a:solidFill>
                  <a:srgbClr val="00002E"/>
                </a:solidFill>
                <a:latin typeface="PT Sans" pitchFamily="34" charset="0"/>
                <a:ea typeface="PT Sans" pitchFamily="34" charset="-122"/>
                <a:cs typeface="PT Sans" pitchFamily="34" charset="-120"/>
              </a:rPr>
              <a:t> Sodo University, Ethiopia</a:t>
            </a:r>
            <a:endParaRPr lang="en-US" sz="1850" dirty="0"/>
          </a:p>
        </p:txBody>
      </p:sp>
      <p:sp>
        <p:nvSpPr>
          <p:cNvPr id="6" name="Text 3"/>
          <p:cNvSpPr/>
          <p:nvPr/>
        </p:nvSpPr>
        <p:spPr>
          <a:xfrm>
            <a:off x="5583912" y="4007644"/>
            <a:ext cx="8216265" cy="38302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3000"/>
              </a:lnSpc>
              <a:buNone/>
            </a:pPr>
            <a:r>
              <a:rPr lang="en-US" sz="1850" b="1" dirty="0">
                <a:solidFill>
                  <a:srgbClr val="00002E"/>
                </a:solidFill>
                <a:latin typeface="PT Sans" pitchFamily="34" charset="0"/>
                <a:ea typeface="PT Sans" pitchFamily="34" charset="-122"/>
                <a:cs typeface="PT Sans" pitchFamily="34" charset="-120"/>
              </a:rPr>
              <a:t>Education:</a:t>
            </a:r>
            <a:r>
              <a:rPr lang="en-US" sz="1850" dirty="0">
                <a:solidFill>
                  <a:srgbClr val="00002E"/>
                </a:solidFill>
                <a:latin typeface="PT Sans" pitchFamily="34" charset="0"/>
                <a:ea typeface="PT Sans" pitchFamily="34" charset="-122"/>
                <a:cs typeface="PT Sans" pitchFamily="34" charset="-120"/>
              </a:rPr>
              <a:t> MSc in Adult Health Nursing (2023), BSc in Nursing (2021)</a:t>
            </a:r>
            <a:endParaRPr lang="en-US" sz="1850" dirty="0"/>
          </a:p>
        </p:txBody>
      </p:sp>
      <p:sp>
        <p:nvSpPr>
          <p:cNvPr id="7" name="Text 4"/>
          <p:cNvSpPr/>
          <p:nvPr/>
        </p:nvSpPr>
        <p:spPr>
          <a:xfrm>
            <a:off x="5583912" y="4606052"/>
            <a:ext cx="8216265" cy="76604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3000"/>
              </a:lnSpc>
              <a:buNone/>
            </a:pPr>
            <a:r>
              <a:rPr lang="en-US" sz="1850" b="1" dirty="0">
                <a:solidFill>
                  <a:srgbClr val="00002E"/>
                </a:solidFill>
                <a:latin typeface="PT Sans" pitchFamily="34" charset="0"/>
                <a:ea typeface="PT Sans" pitchFamily="34" charset="-122"/>
                <a:cs typeface="PT Sans" pitchFamily="34" charset="-120"/>
              </a:rPr>
              <a:t>Experience:</a:t>
            </a:r>
            <a:r>
              <a:rPr lang="en-US" sz="1850" dirty="0">
                <a:solidFill>
                  <a:srgbClr val="00002E"/>
                </a:solidFill>
                <a:latin typeface="PT Sans" pitchFamily="34" charset="0"/>
                <a:ea typeface="PT Sans" pitchFamily="34" charset="-122"/>
                <a:cs typeface="PT Sans" pitchFamily="34" charset="-120"/>
              </a:rPr>
              <a:t> Clinical practice at Negele Arsi General Hospital across multiple units, transitioned to academia in 2024</a:t>
            </a:r>
            <a:endParaRPr lang="en-US" sz="1850" dirty="0"/>
          </a:p>
        </p:txBody>
      </p:sp>
      <p:sp>
        <p:nvSpPr>
          <p:cNvPr id="8" name="Text 5"/>
          <p:cNvSpPr/>
          <p:nvPr/>
        </p:nvSpPr>
        <p:spPr>
          <a:xfrm>
            <a:off x="5583912" y="5587484"/>
            <a:ext cx="8216265" cy="76604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3000"/>
              </a:lnSpc>
              <a:buNone/>
            </a:pPr>
            <a:r>
              <a:rPr lang="en-US" sz="1850" b="1" dirty="0">
                <a:solidFill>
                  <a:srgbClr val="00002E"/>
                </a:solidFill>
                <a:latin typeface="PT Sans" pitchFamily="34" charset="0"/>
                <a:ea typeface="PT Sans" pitchFamily="34" charset="-122"/>
                <a:cs typeface="PT Sans" pitchFamily="34" charset="-120"/>
              </a:rPr>
              <a:t>Research Focus:</a:t>
            </a:r>
            <a:r>
              <a:rPr lang="en-US" sz="1850" dirty="0">
                <a:solidFill>
                  <a:srgbClr val="00002E"/>
                </a:solidFill>
                <a:latin typeface="PT Sans" pitchFamily="34" charset="0"/>
                <a:ea typeface="PT Sans" pitchFamily="34" charset="-122"/>
                <a:cs typeface="PT Sans" pitchFamily="34" charset="-120"/>
              </a:rPr>
              <a:t> Adult health nursing, clinical instruction, and evidence-based practice</a:t>
            </a:r>
            <a:endParaRPr lang="en-US" sz="1850" dirty="0"/>
          </a:p>
        </p:txBody>
      </p:sp>
      <p:sp>
        <p:nvSpPr>
          <p:cNvPr id="9" name="Text 6"/>
          <p:cNvSpPr/>
          <p:nvPr/>
        </p:nvSpPr>
        <p:spPr>
          <a:xfrm>
            <a:off x="5583912" y="6568916"/>
            <a:ext cx="8216265" cy="38302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3000"/>
              </a:lnSpc>
              <a:buNone/>
            </a:pPr>
            <a:r>
              <a:rPr lang="en-US" sz="1850" b="1" dirty="0">
                <a:solidFill>
                  <a:srgbClr val="00002E"/>
                </a:solidFill>
                <a:latin typeface="PT Sans" pitchFamily="34" charset="0"/>
                <a:ea typeface="PT Sans" pitchFamily="34" charset="-122"/>
                <a:cs typeface="PT Sans" pitchFamily="34" charset="-120"/>
              </a:rPr>
              <a:t>Contact:</a:t>
            </a:r>
            <a:r>
              <a:rPr lang="en-US" sz="1850" dirty="0">
                <a:solidFill>
                  <a:srgbClr val="00002E"/>
                </a:solidFill>
                <a:latin typeface="PT Sans" pitchFamily="34" charset="0"/>
                <a:ea typeface="PT Sans" pitchFamily="34" charset="-122"/>
                <a:cs typeface="PT Sans" pitchFamily="34" charset="-120"/>
              </a:rPr>
              <a:t> amanuelgemeda58@gmail.com | </a:t>
            </a:r>
            <a:endParaRPr lang="en-US" sz="1850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1F4D81D1-95B3-6C6F-9E8C-BC62A2F08B4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471979" y="606220"/>
            <a:ext cx="1828800" cy="1788246"/>
          </a:xfrm>
          <a:prstGeom prst="ellipse">
            <a:avLst/>
          </a:prstGeom>
          <a:ln w="63500" cap="rnd">
            <a:solidFill>
              <a:srgbClr val="00B0F0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11" name="Picture 10" descr="A logo with a black background&#10;&#10;Description automatically generated">
            <a:extLst>
              <a:ext uri="{FF2B5EF4-FFF2-40B4-BE49-F238E27FC236}">
                <a16:creationId xmlns:a16="http://schemas.microsoft.com/office/drawing/2014/main" id="{C1C16279-665D-BE90-D387-7522635723B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2896" y="6549152"/>
            <a:ext cx="2657336" cy="1228932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CFE58CBA-914A-8B36-B432-B9B77F76EB93}"/>
              </a:ext>
            </a:extLst>
          </p:cNvPr>
          <p:cNvSpPr txBox="1"/>
          <p:nvPr/>
        </p:nvSpPr>
        <p:spPr>
          <a:xfrm>
            <a:off x="2803605" y="7778084"/>
            <a:ext cx="46617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2">
                    <a:lumMod val="75000"/>
                  </a:schemeClr>
                </a:solidFill>
                <a:latin typeface="HGMaruGothicMPRO" panose="020B0400000000000000" pitchFamily="34" charset="-128"/>
                <a:ea typeface="HGMaruGothicMPRO" panose="020B0400000000000000" pitchFamily="34" charset="-128"/>
                <a:cs typeface="Tahoma" panose="020B0604030504040204" pitchFamily="34" charset="0"/>
              </a:rPr>
              <a:t>Richmond Hill College</a:t>
            </a:r>
          </a:p>
        </p:txBody>
      </p:sp>
      <p:pic>
        <p:nvPicPr>
          <p:cNvPr id="13" name="Picture 12" descr="A logo with a black background&#10;&#10;AI-generated content may be incorrect.">
            <a:extLst>
              <a:ext uri="{FF2B5EF4-FFF2-40B4-BE49-F238E27FC236}">
                <a16:creationId xmlns:a16="http://schemas.microsoft.com/office/drawing/2014/main" id="{A6672840-FE46-3357-AAAA-9E5D32D4BB0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7724" y="6551729"/>
            <a:ext cx="1828800" cy="15341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775689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44000" y="0"/>
            <a:ext cx="548640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837724" y="1033343"/>
            <a:ext cx="7468553" cy="140803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5500"/>
              </a:lnSpc>
              <a:buNone/>
            </a:pPr>
            <a:r>
              <a:rPr lang="en-US" sz="4400" dirty="0">
                <a:solidFill>
                  <a:srgbClr val="00002E"/>
                </a:solidFill>
                <a:latin typeface="Nunito Semi Bold" pitchFamily="34" charset="0"/>
                <a:ea typeface="Nunito Semi Bold" pitchFamily="34" charset="-122"/>
                <a:cs typeface="Nunito Semi Bold" pitchFamily="34" charset="-120"/>
              </a:rPr>
              <a:t>The Critical Gap in Early Detection</a:t>
            </a:r>
            <a:endParaRPr lang="en-US" sz="4400" dirty="0"/>
          </a:p>
        </p:txBody>
      </p:sp>
      <p:sp>
        <p:nvSpPr>
          <p:cNvPr id="4" name="Text 1"/>
          <p:cNvSpPr/>
          <p:nvPr/>
        </p:nvSpPr>
        <p:spPr>
          <a:xfrm>
            <a:off x="837724" y="3039666"/>
            <a:ext cx="3379470" cy="42231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3300"/>
              </a:lnSpc>
              <a:buNone/>
            </a:pPr>
            <a:r>
              <a:rPr lang="en-US" sz="2650" dirty="0">
                <a:solidFill>
                  <a:srgbClr val="00002E"/>
                </a:solidFill>
                <a:latin typeface="Nunito Semi Bold" pitchFamily="34" charset="0"/>
                <a:ea typeface="Nunito Semi Bold" pitchFamily="34" charset="-122"/>
                <a:cs typeface="Nunito Semi Bold" pitchFamily="34" charset="-120"/>
              </a:rPr>
              <a:t>Why BSE Matters</a:t>
            </a:r>
            <a:endParaRPr lang="en-US" sz="2650" dirty="0"/>
          </a:p>
        </p:txBody>
      </p:sp>
      <p:sp>
        <p:nvSpPr>
          <p:cNvPr id="5" name="Text 2"/>
          <p:cNvSpPr/>
          <p:nvPr/>
        </p:nvSpPr>
        <p:spPr>
          <a:xfrm>
            <a:off x="837724" y="3701296"/>
            <a:ext cx="3442335" cy="1532096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3000"/>
              </a:lnSpc>
              <a:buNone/>
            </a:pPr>
            <a:r>
              <a:rPr lang="en-US" sz="1850" dirty="0">
                <a:solidFill>
                  <a:srgbClr val="00002E"/>
                </a:solidFill>
                <a:latin typeface="PT Sans" pitchFamily="34" charset="0"/>
                <a:ea typeface="PT Sans" pitchFamily="34" charset="-122"/>
                <a:cs typeface="PT Sans" pitchFamily="34" charset="-120"/>
              </a:rPr>
              <a:t>Breast self-examination is one of the simplest and most accessible methods for early detection of breast diseases.</a:t>
            </a:r>
            <a:endParaRPr lang="en-US" sz="1850" dirty="0"/>
          </a:p>
        </p:txBody>
      </p:sp>
      <p:sp>
        <p:nvSpPr>
          <p:cNvPr id="6" name="Text 3"/>
          <p:cNvSpPr/>
          <p:nvPr/>
        </p:nvSpPr>
        <p:spPr>
          <a:xfrm>
            <a:off x="837724" y="5448776"/>
            <a:ext cx="3442335" cy="114907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3000"/>
              </a:lnSpc>
              <a:buNone/>
            </a:pPr>
            <a:r>
              <a:rPr lang="en-US" sz="1850" dirty="0">
                <a:solidFill>
                  <a:srgbClr val="00002E"/>
                </a:solidFill>
                <a:latin typeface="PT Sans" pitchFamily="34" charset="0"/>
                <a:ea typeface="PT Sans" pitchFamily="34" charset="-122"/>
                <a:cs typeface="PT Sans" pitchFamily="34" charset="-120"/>
              </a:rPr>
              <a:t>Over 90% of breast cancer cases are initially identified by women themselves through BSE.</a:t>
            </a:r>
            <a:endParaRPr lang="en-US" sz="1850" dirty="0"/>
          </a:p>
        </p:txBody>
      </p:sp>
      <p:sp>
        <p:nvSpPr>
          <p:cNvPr id="7" name="Text 4"/>
          <p:cNvSpPr/>
          <p:nvPr/>
        </p:nvSpPr>
        <p:spPr>
          <a:xfrm>
            <a:off x="4871561" y="3039666"/>
            <a:ext cx="3379470" cy="42231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3300"/>
              </a:lnSpc>
              <a:buNone/>
            </a:pPr>
            <a:r>
              <a:rPr lang="en-US" sz="2650" dirty="0">
                <a:solidFill>
                  <a:srgbClr val="00002E"/>
                </a:solidFill>
                <a:latin typeface="Nunito Semi Bold" pitchFamily="34" charset="0"/>
                <a:ea typeface="Nunito Semi Bold" pitchFamily="34" charset="-122"/>
                <a:cs typeface="Nunito Semi Bold" pitchFamily="34" charset="-120"/>
              </a:rPr>
              <a:t>The Challenge</a:t>
            </a:r>
            <a:endParaRPr lang="en-US" sz="2650" dirty="0"/>
          </a:p>
        </p:txBody>
      </p:sp>
      <p:sp>
        <p:nvSpPr>
          <p:cNvPr id="8" name="Text 5"/>
          <p:cNvSpPr/>
          <p:nvPr/>
        </p:nvSpPr>
        <p:spPr>
          <a:xfrm>
            <a:off x="4871561" y="3701296"/>
            <a:ext cx="3442335" cy="1532096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3000"/>
              </a:lnSpc>
              <a:buNone/>
            </a:pPr>
            <a:r>
              <a:rPr lang="en-US" sz="1850" dirty="0">
                <a:solidFill>
                  <a:srgbClr val="00002E"/>
                </a:solidFill>
                <a:latin typeface="PT Sans" pitchFamily="34" charset="0"/>
                <a:ea typeface="PT Sans" pitchFamily="34" charset="-122"/>
                <a:cs typeface="PT Sans" pitchFamily="34" charset="-120"/>
              </a:rPr>
              <a:t>Despite its effectiveness, BSE practice remains low among women of reproductive age in Ethiopia.</a:t>
            </a:r>
            <a:endParaRPr lang="en-US" sz="1850" dirty="0"/>
          </a:p>
        </p:txBody>
      </p:sp>
      <p:sp>
        <p:nvSpPr>
          <p:cNvPr id="9" name="Text 6"/>
          <p:cNvSpPr/>
          <p:nvPr/>
        </p:nvSpPr>
        <p:spPr>
          <a:xfrm>
            <a:off x="4871561" y="5448776"/>
            <a:ext cx="3442335" cy="1532096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3000"/>
              </a:lnSpc>
              <a:buNone/>
            </a:pPr>
            <a:r>
              <a:rPr lang="en-US" sz="1850" dirty="0">
                <a:solidFill>
                  <a:srgbClr val="00002E"/>
                </a:solidFill>
                <a:latin typeface="PT Sans" pitchFamily="34" charset="0"/>
                <a:ea typeface="PT Sans" pitchFamily="34" charset="-122"/>
                <a:cs typeface="PT Sans" pitchFamily="34" charset="-120"/>
              </a:rPr>
              <a:t>This study aims to understand the barriers and factors influencing this critical health practice.</a:t>
            </a:r>
            <a:endParaRPr lang="en-US" sz="185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837724" y="1405771"/>
            <a:ext cx="5632490" cy="7040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5500"/>
              </a:lnSpc>
              <a:buNone/>
            </a:pPr>
            <a:r>
              <a:rPr lang="en-US" sz="4400" dirty="0">
                <a:solidFill>
                  <a:srgbClr val="00002E"/>
                </a:solidFill>
                <a:latin typeface="Nunito Semi Bold" pitchFamily="34" charset="0"/>
                <a:ea typeface="Nunito Semi Bold" pitchFamily="34" charset="-122"/>
                <a:cs typeface="Nunito Semi Bold" pitchFamily="34" charset="-120"/>
              </a:rPr>
              <a:t>Study Methodology</a:t>
            </a:r>
            <a:endParaRPr lang="en-US" sz="4400" dirty="0"/>
          </a:p>
        </p:txBody>
      </p:sp>
      <p:sp>
        <p:nvSpPr>
          <p:cNvPr id="3" name="Text 1"/>
          <p:cNvSpPr/>
          <p:nvPr/>
        </p:nvSpPr>
        <p:spPr>
          <a:xfrm>
            <a:off x="837724" y="2588538"/>
            <a:ext cx="239316" cy="29920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3000"/>
              </a:lnSpc>
              <a:buNone/>
            </a:pPr>
            <a:r>
              <a:rPr lang="en-US" sz="1850" dirty="0">
                <a:solidFill>
                  <a:srgbClr val="00002E"/>
                </a:solidFill>
                <a:latin typeface="Nunito Light" pitchFamily="34" charset="0"/>
                <a:ea typeface="Nunito Light" pitchFamily="34" charset="-122"/>
                <a:cs typeface="Nunito Light" pitchFamily="34" charset="-120"/>
              </a:rPr>
              <a:t>01</a:t>
            </a:r>
            <a:endParaRPr lang="en-US" sz="1850" dirty="0"/>
          </a:p>
        </p:txBody>
      </p:sp>
      <p:sp>
        <p:nvSpPr>
          <p:cNvPr id="4" name="Shape 2"/>
          <p:cNvSpPr/>
          <p:nvPr/>
        </p:nvSpPr>
        <p:spPr>
          <a:xfrm>
            <a:off x="837724" y="2964894"/>
            <a:ext cx="6357818" cy="30480"/>
          </a:xfrm>
          <a:prstGeom prst="rect">
            <a:avLst/>
          </a:prstGeom>
          <a:solidFill>
            <a:srgbClr val="2D4DF2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5" name="Text 3"/>
          <p:cNvSpPr/>
          <p:nvPr/>
        </p:nvSpPr>
        <p:spPr>
          <a:xfrm>
            <a:off x="837724" y="3145512"/>
            <a:ext cx="2816185" cy="3519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00002E"/>
                </a:solidFill>
                <a:latin typeface="Nunito Semi Bold" pitchFamily="34" charset="0"/>
                <a:ea typeface="Nunito Semi Bold" pitchFamily="34" charset="-122"/>
                <a:cs typeface="Nunito Semi Bold" pitchFamily="34" charset="-120"/>
              </a:rPr>
              <a:t>Study Design</a:t>
            </a:r>
            <a:endParaRPr lang="en-US" sz="2200" dirty="0"/>
          </a:p>
        </p:txBody>
      </p:sp>
      <p:sp>
        <p:nvSpPr>
          <p:cNvPr id="6" name="Text 4"/>
          <p:cNvSpPr/>
          <p:nvPr/>
        </p:nvSpPr>
        <p:spPr>
          <a:xfrm>
            <a:off x="837724" y="3641050"/>
            <a:ext cx="6357818" cy="76604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3000"/>
              </a:lnSpc>
              <a:buNone/>
            </a:pPr>
            <a:r>
              <a:rPr lang="en-US" sz="1850" dirty="0">
                <a:solidFill>
                  <a:srgbClr val="00002E"/>
                </a:solidFill>
                <a:latin typeface="PT Sans" pitchFamily="34" charset="0"/>
                <a:ea typeface="PT Sans" pitchFamily="34" charset="-122"/>
                <a:cs typeface="PT Sans" pitchFamily="34" charset="-120"/>
              </a:rPr>
              <a:t>Community-based cross-sectional study conducted in Negele Arsi Town</a:t>
            </a:r>
            <a:endParaRPr lang="en-US" sz="1850" dirty="0"/>
          </a:p>
        </p:txBody>
      </p:sp>
      <p:sp>
        <p:nvSpPr>
          <p:cNvPr id="7" name="Text 5"/>
          <p:cNvSpPr/>
          <p:nvPr/>
        </p:nvSpPr>
        <p:spPr>
          <a:xfrm>
            <a:off x="7434858" y="2588538"/>
            <a:ext cx="239316" cy="29920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3000"/>
              </a:lnSpc>
              <a:buNone/>
            </a:pPr>
            <a:r>
              <a:rPr lang="en-US" sz="1850" dirty="0">
                <a:solidFill>
                  <a:srgbClr val="00002E"/>
                </a:solidFill>
                <a:latin typeface="Nunito Light" pitchFamily="34" charset="0"/>
                <a:ea typeface="Nunito Light" pitchFamily="34" charset="-122"/>
                <a:cs typeface="Nunito Light" pitchFamily="34" charset="-120"/>
              </a:rPr>
              <a:t>02</a:t>
            </a:r>
            <a:endParaRPr lang="en-US" sz="1850" dirty="0"/>
          </a:p>
        </p:txBody>
      </p:sp>
      <p:sp>
        <p:nvSpPr>
          <p:cNvPr id="8" name="Shape 6"/>
          <p:cNvSpPr/>
          <p:nvPr/>
        </p:nvSpPr>
        <p:spPr>
          <a:xfrm>
            <a:off x="7434858" y="2964894"/>
            <a:ext cx="6357818" cy="30480"/>
          </a:xfrm>
          <a:prstGeom prst="rect">
            <a:avLst/>
          </a:prstGeom>
          <a:solidFill>
            <a:srgbClr val="018CE1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9" name="Text 7"/>
          <p:cNvSpPr/>
          <p:nvPr/>
        </p:nvSpPr>
        <p:spPr>
          <a:xfrm>
            <a:off x="7434858" y="3145512"/>
            <a:ext cx="2816185" cy="3519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00002E"/>
                </a:solidFill>
                <a:latin typeface="Nunito Semi Bold" pitchFamily="34" charset="0"/>
                <a:ea typeface="Nunito Semi Bold" pitchFamily="34" charset="-122"/>
                <a:cs typeface="Nunito Semi Bold" pitchFamily="34" charset="-120"/>
              </a:rPr>
              <a:t>Sample Selection</a:t>
            </a:r>
            <a:endParaRPr lang="en-US" sz="2200" dirty="0"/>
          </a:p>
        </p:txBody>
      </p:sp>
      <p:sp>
        <p:nvSpPr>
          <p:cNvPr id="10" name="Text 8"/>
          <p:cNvSpPr/>
          <p:nvPr/>
        </p:nvSpPr>
        <p:spPr>
          <a:xfrm>
            <a:off x="7434858" y="3641050"/>
            <a:ext cx="6357818" cy="76604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3000"/>
              </a:lnSpc>
              <a:buNone/>
            </a:pPr>
            <a:r>
              <a:rPr lang="en-US" sz="1850" dirty="0">
                <a:solidFill>
                  <a:srgbClr val="00002E"/>
                </a:solidFill>
                <a:latin typeface="PT Sans" pitchFamily="34" charset="0"/>
                <a:ea typeface="PT Sans" pitchFamily="34" charset="-122"/>
                <a:cs typeface="PT Sans" pitchFamily="34" charset="-120"/>
              </a:rPr>
              <a:t>344 women of reproductive age selected using systematic random sampling</a:t>
            </a:r>
            <a:endParaRPr lang="en-US" sz="1850" dirty="0"/>
          </a:p>
        </p:txBody>
      </p:sp>
      <p:sp>
        <p:nvSpPr>
          <p:cNvPr id="11" name="Text 9"/>
          <p:cNvSpPr/>
          <p:nvPr/>
        </p:nvSpPr>
        <p:spPr>
          <a:xfrm>
            <a:off x="837724" y="4825841"/>
            <a:ext cx="239316" cy="29920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3000"/>
              </a:lnSpc>
              <a:buNone/>
            </a:pPr>
            <a:r>
              <a:rPr lang="en-US" sz="1850" dirty="0">
                <a:solidFill>
                  <a:srgbClr val="00002E"/>
                </a:solidFill>
                <a:latin typeface="Nunito Light" pitchFamily="34" charset="0"/>
                <a:ea typeface="Nunito Light" pitchFamily="34" charset="-122"/>
                <a:cs typeface="Nunito Light" pitchFamily="34" charset="-120"/>
              </a:rPr>
              <a:t>03</a:t>
            </a:r>
            <a:endParaRPr lang="en-US" sz="1850" dirty="0"/>
          </a:p>
        </p:txBody>
      </p:sp>
      <p:sp>
        <p:nvSpPr>
          <p:cNvPr id="12" name="Shape 10"/>
          <p:cNvSpPr/>
          <p:nvPr/>
        </p:nvSpPr>
        <p:spPr>
          <a:xfrm>
            <a:off x="837724" y="5202198"/>
            <a:ext cx="6357818" cy="30480"/>
          </a:xfrm>
          <a:prstGeom prst="rect">
            <a:avLst/>
          </a:prstGeom>
          <a:solidFill>
            <a:srgbClr val="DA33BF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13" name="Text 11"/>
          <p:cNvSpPr/>
          <p:nvPr/>
        </p:nvSpPr>
        <p:spPr>
          <a:xfrm>
            <a:off x="837724" y="5382816"/>
            <a:ext cx="2816185" cy="3519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00002E"/>
                </a:solidFill>
                <a:latin typeface="Nunito Semi Bold" pitchFamily="34" charset="0"/>
                <a:ea typeface="Nunito Semi Bold" pitchFamily="34" charset="-122"/>
                <a:cs typeface="Nunito Semi Bold" pitchFamily="34" charset="-120"/>
              </a:rPr>
              <a:t>Data Collection</a:t>
            </a:r>
            <a:endParaRPr lang="en-US" sz="2200" dirty="0"/>
          </a:p>
        </p:txBody>
      </p:sp>
      <p:sp>
        <p:nvSpPr>
          <p:cNvPr id="14" name="Text 12"/>
          <p:cNvSpPr/>
          <p:nvPr/>
        </p:nvSpPr>
        <p:spPr>
          <a:xfrm>
            <a:off x="837724" y="5878354"/>
            <a:ext cx="6357818" cy="38302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3000"/>
              </a:lnSpc>
              <a:buNone/>
            </a:pPr>
            <a:r>
              <a:rPr lang="en-US" sz="1850" dirty="0">
                <a:solidFill>
                  <a:srgbClr val="00002E"/>
                </a:solidFill>
                <a:latin typeface="PT Sans" pitchFamily="34" charset="0"/>
                <a:ea typeface="PT Sans" pitchFamily="34" charset="-122"/>
                <a:cs typeface="PT Sans" pitchFamily="34" charset="-120"/>
              </a:rPr>
              <a:t>Face-to-face interviews using structured questionnaires</a:t>
            </a:r>
            <a:endParaRPr lang="en-US" sz="1850" dirty="0"/>
          </a:p>
        </p:txBody>
      </p:sp>
      <p:sp>
        <p:nvSpPr>
          <p:cNvPr id="15" name="Text 13"/>
          <p:cNvSpPr/>
          <p:nvPr/>
        </p:nvSpPr>
        <p:spPr>
          <a:xfrm>
            <a:off x="7434858" y="4825841"/>
            <a:ext cx="239316" cy="29920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3000"/>
              </a:lnSpc>
              <a:buNone/>
            </a:pPr>
            <a:r>
              <a:rPr lang="en-US" sz="1850" dirty="0">
                <a:solidFill>
                  <a:srgbClr val="00002E"/>
                </a:solidFill>
                <a:latin typeface="Nunito Light" pitchFamily="34" charset="0"/>
                <a:ea typeface="Nunito Light" pitchFamily="34" charset="-122"/>
                <a:cs typeface="Nunito Light" pitchFamily="34" charset="-120"/>
              </a:rPr>
              <a:t>04</a:t>
            </a:r>
            <a:endParaRPr lang="en-US" sz="1850" dirty="0"/>
          </a:p>
        </p:txBody>
      </p:sp>
      <p:sp>
        <p:nvSpPr>
          <p:cNvPr id="16" name="Shape 14"/>
          <p:cNvSpPr/>
          <p:nvPr/>
        </p:nvSpPr>
        <p:spPr>
          <a:xfrm>
            <a:off x="7434858" y="5202198"/>
            <a:ext cx="6357818" cy="30480"/>
          </a:xfrm>
          <a:prstGeom prst="rect">
            <a:avLst/>
          </a:prstGeom>
          <a:solidFill>
            <a:srgbClr val="2D4DF2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17" name="Text 15"/>
          <p:cNvSpPr/>
          <p:nvPr/>
        </p:nvSpPr>
        <p:spPr>
          <a:xfrm>
            <a:off x="7434858" y="5382816"/>
            <a:ext cx="2816185" cy="3519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00002E"/>
                </a:solidFill>
                <a:latin typeface="Nunito Semi Bold" pitchFamily="34" charset="0"/>
                <a:ea typeface="Nunito Semi Bold" pitchFamily="34" charset="-122"/>
                <a:cs typeface="Nunito Semi Bold" pitchFamily="34" charset="-120"/>
              </a:rPr>
              <a:t>Analysis</a:t>
            </a:r>
            <a:endParaRPr lang="en-US" sz="2200" dirty="0"/>
          </a:p>
        </p:txBody>
      </p:sp>
      <p:sp>
        <p:nvSpPr>
          <p:cNvPr id="18" name="Text 16"/>
          <p:cNvSpPr/>
          <p:nvPr/>
        </p:nvSpPr>
        <p:spPr>
          <a:xfrm>
            <a:off x="7434858" y="5878354"/>
            <a:ext cx="6357818" cy="76604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3000"/>
              </a:lnSpc>
              <a:buNone/>
            </a:pPr>
            <a:r>
              <a:rPr lang="en-US" sz="1850" dirty="0">
                <a:solidFill>
                  <a:srgbClr val="00002E"/>
                </a:solidFill>
                <a:latin typeface="PT Sans" pitchFamily="34" charset="0"/>
                <a:ea typeface="PT Sans" pitchFamily="34" charset="-122"/>
                <a:cs typeface="PT Sans" pitchFamily="34" charset="-120"/>
              </a:rPr>
              <a:t>Data analyzed using SPSS version 24 with bivariate and multivariate logistic regression</a:t>
            </a:r>
            <a:endParaRPr lang="en-US" sz="185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4630400" cy="299216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837724" y="4344353"/>
            <a:ext cx="12886611" cy="140803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1050"/>
              </a:lnSpc>
              <a:buNone/>
            </a:pPr>
            <a:r>
              <a:rPr lang="en-US" sz="8850" dirty="0">
                <a:solidFill>
                  <a:srgbClr val="00002E"/>
                </a:solidFill>
                <a:latin typeface="Nunito Semi Bold" pitchFamily="34" charset="0"/>
                <a:ea typeface="Nunito Semi Bold" pitchFamily="34" charset="-122"/>
                <a:cs typeface="Nunito Semi Bold" pitchFamily="34" charset="-120"/>
              </a:rPr>
              <a:t>Only 27.1% Practice BSE</a:t>
            </a:r>
            <a:endParaRPr lang="en-US" sz="8850" dirty="0"/>
          </a:p>
        </p:txBody>
      </p:sp>
      <p:sp>
        <p:nvSpPr>
          <p:cNvPr id="4" name="Text 1"/>
          <p:cNvSpPr/>
          <p:nvPr/>
        </p:nvSpPr>
        <p:spPr>
          <a:xfrm>
            <a:off x="837724" y="6111359"/>
            <a:ext cx="12954952" cy="76604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3000"/>
              </a:lnSpc>
              <a:buNone/>
            </a:pPr>
            <a:r>
              <a:rPr lang="en-US" sz="1850" dirty="0">
                <a:solidFill>
                  <a:srgbClr val="00002E"/>
                </a:solidFill>
                <a:latin typeface="PT Sans" pitchFamily="34" charset="0"/>
                <a:ea typeface="PT Sans" pitchFamily="34" charset="-122"/>
                <a:cs typeface="PT Sans" pitchFamily="34" charset="-120"/>
              </a:rPr>
              <a:t>The prevalence of breast self-examination practice among women of reproductive age was significantly low at 27.1% (95% CI: 22.4–32.3).</a:t>
            </a:r>
            <a:endParaRPr lang="en-US" sz="185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824032" y="647462"/>
            <a:ext cx="9206032" cy="69246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5450"/>
              </a:lnSpc>
              <a:buNone/>
            </a:pPr>
            <a:r>
              <a:rPr lang="en-US" sz="4350" dirty="0">
                <a:solidFill>
                  <a:srgbClr val="00002E"/>
                </a:solidFill>
                <a:latin typeface="Nunito Semi Bold" pitchFamily="34" charset="0"/>
                <a:ea typeface="Nunito Semi Bold" pitchFamily="34" charset="-122"/>
                <a:cs typeface="Nunito Semi Bold" pitchFamily="34" charset="-120"/>
              </a:rPr>
              <a:t>Key Factors Influencing BSE Practice</a:t>
            </a:r>
            <a:endParaRPr lang="en-US" sz="4350" dirty="0"/>
          </a:p>
        </p:txBody>
      </p:sp>
      <p:sp>
        <p:nvSpPr>
          <p:cNvPr id="3" name="Shape 1"/>
          <p:cNvSpPr/>
          <p:nvPr/>
        </p:nvSpPr>
        <p:spPr>
          <a:xfrm>
            <a:off x="824032" y="1810822"/>
            <a:ext cx="6373416" cy="2840236"/>
          </a:xfrm>
          <a:prstGeom prst="roundRect">
            <a:avLst>
              <a:gd name="adj" fmla="val 12435"/>
            </a:avLst>
          </a:prstGeom>
          <a:solidFill>
            <a:srgbClr val="F3F3FF"/>
          </a:solidFill>
          <a:ln w="22860">
            <a:solidFill>
              <a:srgbClr val="2D4DF2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4" name="Shape 2"/>
          <p:cNvSpPr/>
          <p:nvPr/>
        </p:nvSpPr>
        <p:spPr>
          <a:xfrm>
            <a:off x="1082278" y="2069068"/>
            <a:ext cx="706279" cy="706279"/>
          </a:xfrm>
          <a:prstGeom prst="roundRect">
            <a:avLst>
              <a:gd name="adj" fmla="val 12945430"/>
            </a:avLst>
          </a:prstGeom>
          <a:solidFill>
            <a:srgbClr val="2D4DF2"/>
          </a:solidFill>
          <a:ln/>
        </p:spPr>
        <p:txBody>
          <a:bodyPr/>
          <a:lstStyle/>
          <a:p>
            <a:endParaRPr lang="en-US"/>
          </a:p>
        </p:txBody>
      </p:sp>
      <p:pic>
        <p:nvPicPr>
          <p:cNvPr id="5" name="Image 0" descr="preencoded.png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276469" y="2263259"/>
            <a:ext cx="317778" cy="317778"/>
          </a:xfrm>
          <a:prstGeom prst="rect">
            <a:avLst/>
          </a:prstGeom>
        </p:spPr>
      </p:pic>
      <p:sp>
        <p:nvSpPr>
          <p:cNvPr id="6" name="Text 3"/>
          <p:cNvSpPr/>
          <p:nvPr/>
        </p:nvSpPr>
        <p:spPr>
          <a:xfrm>
            <a:off x="1082278" y="3010733"/>
            <a:ext cx="2769989" cy="34623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00"/>
              </a:lnSpc>
              <a:buNone/>
            </a:pPr>
            <a:r>
              <a:rPr lang="en-US" sz="2150" dirty="0">
                <a:solidFill>
                  <a:srgbClr val="00002E"/>
                </a:solidFill>
                <a:latin typeface="Nunito Semi Bold" pitchFamily="34" charset="0"/>
                <a:ea typeface="Nunito Semi Bold" pitchFamily="34" charset="-122"/>
                <a:cs typeface="Nunito Semi Bold" pitchFamily="34" charset="-120"/>
              </a:rPr>
              <a:t>Education Level</a:t>
            </a:r>
            <a:endParaRPr lang="en-US" sz="2150" dirty="0"/>
          </a:p>
        </p:txBody>
      </p:sp>
      <p:sp>
        <p:nvSpPr>
          <p:cNvPr id="7" name="Text 4"/>
          <p:cNvSpPr/>
          <p:nvPr/>
        </p:nvSpPr>
        <p:spPr>
          <a:xfrm>
            <a:off x="1082278" y="3498175"/>
            <a:ext cx="5856923" cy="37671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950"/>
              </a:lnSpc>
              <a:buNone/>
            </a:pPr>
            <a:r>
              <a:rPr lang="en-US" sz="1850" dirty="0">
                <a:solidFill>
                  <a:srgbClr val="00002E"/>
                </a:solidFill>
                <a:latin typeface="PT Sans" pitchFamily="34" charset="0"/>
                <a:ea typeface="PT Sans" pitchFamily="34" charset="-122"/>
                <a:cs typeface="PT Sans" pitchFamily="34" charset="-120"/>
              </a:rPr>
              <a:t>College and above: </a:t>
            </a:r>
            <a:r>
              <a:rPr lang="en-US" sz="1850" b="1" dirty="0">
                <a:solidFill>
                  <a:srgbClr val="00002E"/>
                </a:solidFill>
                <a:latin typeface="PT Sans" pitchFamily="34" charset="0"/>
                <a:ea typeface="PT Sans" pitchFamily="34" charset="-122"/>
                <a:cs typeface="PT Sans" pitchFamily="34" charset="-120"/>
              </a:rPr>
              <a:t>3.04x more likely</a:t>
            </a:r>
            <a:r>
              <a:rPr lang="en-US" sz="1850" dirty="0">
                <a:solidFill>
                  <a:srgbClr val="00002E"/>
                </a:solidFill>
                <a:latin typeface="PT Sans" pitchFamily="34" charset="0"/>
                <a:ea typeface="PT Sans" pitchFamily="34" charset="-122"/>
                <a:cs typeface="PT Sans" pitchFamily="34" charset="-120"/>
              </a:rPr>
              <a:t> (AOR = 3.04)</a:t>
            </a:r>
            <a:endParaRPr lang="en-US" sz="1850" dirty="0"/>
          </a:p>
        </p:txBody>
      </p:sp>
      <p:sp>
        <p:nvSpPr>
          <p:cNvPr id="8" name="Text 5"/>
          <p:cNvSpPr/>
          <p:nvPr/>
        </p:nvSpPr>
        <p:spPr>
          <a:xfrm>
            <a:off x="1082278" y="4016097"/>
            <a:ext cx="5856923" cy="37671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950"/>
              </a:lnSpc>
              <a:buNone/>
            </a:pPr>
            <a:r>
              <a:rPr lang="en-US" sz="1850" dirty="0">
                <a:solidFill>
                  <a:srgbClr val="00002E"/>
                </a:solidFill>
                <a:latin typeface="PT Sans" pitchFamily="34" charset="0"/>
                <a:ea typeface="PT Sans" pitchFamily="34" charset="-122"/>
                <a:cs typeface="PT Sans" pitchFamily="34" charset="-120"/>
              </a:rPr>
              <a:t>Secondary education: </a:t>
            </a:r>
            <a:r>
              <a:rPr lang="en-US" sz="1850" b="1" dirty="0">
                <a:solidFill>
                  <a:srgbClr val="00002E"/>
                </a:solidFill>
                <a:latin typeface="PT Sans" pitchFamily="34" charset="0"/>
                <a:ea typeface="PT Sans" pitchFamily="34" charset="-122"/>
                <a:cs typeface="PT Sans" pitchFamily="34" charset="-120"/>
              </a:rPr>
              <a:t>2.89x more likely</a:t>
            </a:r>
            <a:r>
              <a:rPr lang="en-US" sz="1850" dirty="0">
                <a:solidFill>
                  <a:srgbClr val="00002E"/>
                </a:solidFill>
                <a:latin typeface="PT Sans" pitchFamily="34" charset="0"/>
                <a:ea typeface="PT Sans" pitchFamily="34" charset="-122"/>
                <a:cs typeface="PT Sans" pitchFamily="34" charset="-120"/>
              </a:rPr>
              <a:t> (AOR = 2.89)</a:t>
            </a:r>
            <a:endParaRPr lang="en-US" sz="1850" dirty="0"/>
          </a:p>
        </p:txBody>
      </p:sp>
      <p:sp>
        <p:nvSpPr>
          <p:cNvPr id="9" name="Shape 6"/>
          <p:cNvSpPr/>
          <p:nvPr/>
        </p:nvSpPr>
        <p:spPr>
          <a:xfrm>
            <a:off x="7432834" y="1810822"/>
            <a:ext cx="6373535" cy="2840236"/>
          </a:xfrm>
          <a:prstGeom prst="roundRect">
            <a:avLst>
              <a:gd name="adj" fmla="val 12435"/>
            </a:avLst>
          </a:prstGeom>
          <a:solidFill>
            <a:srgbClr val="F3F3FF"/>
          </a:solidFill>
          <a:ln w="22860">
            <a:solidFill>
              <a:srgbClr val="018CE1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0" name="Shape 7"/>
          <p:cNvSpPr/>
          <p:nvPr/>
        </p:nvSpPr>
        <p:spPr>
          <a:xfrm>
            <a:off x="7691080" y="2069068"/>
            <a:ext cx="706279" cy="706279"/>
          </a:xfrm>
          <a:prstGeom prst="roundRect">
            <a:avLst>
              <a:gd name="adj" fmla="val 12945430"/>
            </a:avLst>
          </a:prstGeom>
          <a:solidFill>
            <a:srgbClr val="018CE1"/>
          </a:solidFill>
          <a:ln/>
        </p:spPr>
        <p:txBody>
          <a:bodyPr/>
          <a:lstStyle/>
          <a:p>
            <a:endParaRPr lang="en-US"/>
          </a:p>
        </p:txBody>
      </p:sp>
      <p:pic>
        <p:nvPicPr>
          <p:cNvPr id="11" name="Image 1" descr="preencoded.png"/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7885271" y="2263259"/>
            <a:ext cx="317778" cy="317778"/>
          </a:xfrm>
          <a:prstGeom prst="rect">
            <a:avLst/>
          </a:prstGeom>
        </p:spPr>
      </p:pic>
      <p:sp>
        <p:nvSpPr>
          <p:cNvPr id="12" name="Text 8"/>
          <p:cNvSpPr/>
          <p:nvPr/>
        </p:nvSpPr>
        <p:spPr>
          <a:xfrm>
            <a:off x="7691080" y="3010733"/>
            <a:ext cx="2769989" cy="34623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00"/>
              </a:lnSpc>
              <a:buNone/>
            </a:pPr>
            <a:r>
              <a:rPr lang="en-US" sz="2150" dirty="0">
                <a:solidFill>
                  <a:srgbClr val="00002E"/>
                </a:solidFill>
                <a:latin typeface="Nunito Semi Bold" pitchFamily="34" charset="0"/>
                <a:ea typeface="Nunito Semi Bold" pitchFamily="34" charset="-122"/>
                <a:cs typeface="Nunito Semi Bold" pitchFamily="34" charset="-120"/>
              </a:rPr>
              <a:t>Access to Information</a:t>
            </a:r>
            <a:endParaRPr lang="en-US" sz="2150" dirty="0"/>
          </a:p>
        </p:txBody>
      </p:sp>
      <p:sp>
        <p:nvSpPr>
          <p:cNvPr id="13" name="Text 9"/>
          <p:cNvSpPr/>
          <p:nvPr/>
        </p:nvSpPr>
        <p:spPr>
          <a:xfrm>
            <a:off x="7691080" y="3498175"/>
            <a:ext cx="5857042" cy="75342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950"/>
              </a:lnSpc>
              <a:buNone/>
            </a:pPr>
            <a:r>
              <a:rPr lang="en-US" sz="1850" dirty="0">
                <a:solidFill>
                  <a:srgbClr val="00002E"/>
                </a:solidFill>
                <a:latin typeface="PT Sans" pitchFamily="34" charset="0"/>
                <a:ea typeface="PT Sans" pitchFamily="34" charset="-122"/>
                <a:cs typeface="PT Sans" pitchFamily="34" charset="-120"/>
              </a:rPr>
              <a:t>Having information about BSE: </a:t>
            </a:r>
            <a:r>
              <a:rPr lang="en-US" sz="1850" b="1" dirty="0">
                <a:solidFill>
                  <a:srgbClr val="00002E"/>
                </a:solidFill>
                <a:latin typeface="PT Sans" pitchFamily="34" charset="0"/>
                <a:ea typeface="PT Sans" pitchFamily="34" charset="-122"/>
                <a:cs typeface="PT Sans" pitchFamily="34" charset="-120"/>
              </a:rPr>
              <a:t>6.87x more likely</a:t>
            </a:r>
            <a:r>
              <a:rPr lang="en-US" sz="1850" dirty="0">
                <a:solidFill>
                  <a:srgbClr val="00002E"/>
                </a:solidFill>
                <a:latin typeface="PT Sans" pitchFamily="34" charset="0"/>
                <a:ea typeface="PT Sans" pitchFamily="34" charset="-122"/>
                <a:cs typeface="PT Sans" pitchFamily="34" charset="-120"/>
              </a:rPr>
              <a:t> (AOR = 6.87)</a:t>
            </a:r>
            <a:endParaRPr lang="en-US" sz="1850" dirty="0"/>
          </a:p>
        </p:txBody>
      </p:sp>
      <p:sp>
        <p:nvSpPr>
          <p:cNvPr id="14" name="Shape 10"/>
          <p:cNvSpPr/>
          <p:nvPr/>
        </p:nvSpPr>
        <p:spPr>
          <a:xfrm>
            <a:off x="824032" y="4886444"/>
            <a:ext cx="6373416" cy="2699028"/>
          </a:xfrm>
          <a:prstGeom prst="roundRect">
            <a:avLst>
              <a:gd name="adj" fmla="val 13086"/>
            </a:avLst>
          </a:prstGeom>
          <a:solidFill>
            <a:srgbClr val="F3F3FF"/>
          </a:solidFill>
          <a:ln w="22860">
            <a:solidFill>
              <a:srgbClr val="DA33BF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5" name="Shape 11"/>
          <p:cNvSpPr/>
          <p:nvPr/>
        </p:nvSpPr>
        <p:spPr>
          <a:xfrm>
            <a:off x="1082278" y="5144691"/>
            <a:ext cx="706279" cy="706279"/>
          </a:xfrm>
          <a:prstGeom prst="roundRect">
            <a:avLst>
              <a:gd name="adj" fmla="val 12945430"/>
            </a:avLst>
          </a:prstGeom>
          <a:solidFill>
            <a:srgbClr val="DA33BF"/>
          </a:solidFill>
          <a:ln/>
        </p:spPr>
        <p:txBody>
          <a:bodyPr/>
          <a:lstStyle/>
          <a:p>
            <a:endParaRPr lang="en-US"/>
          </a:p>
        </p:txBody>
      </p:sp>
      <p:pic>
        <p:nvPicPr>
          <p:cNvPr id="16" name="Image 2" descr="preencoded.png"/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1276469" y="5338882"/>
            <a:ext cx="317778" cy="317778"/>
          </a:xfrm>
          <a:prstGeom prst="rect">
            <a:avLst/>
          </a:prstGeom>
        </p:spPr>
      </p:pic>
      <p:sp>
        <p:nvSpPr>
          <p:cNvPr id="17" name="Text 12"/>
          <p:cNvSpPr/>
          <p:nvPr/>
        </p:nvSpPr>
        <p:spPr>
          <a:xfrm>
            <a:off x="1082278" y="6086356"/>
            <a:ext cx="2769989" cy="34623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00"/>
              </a:lnSpc>
              <a:buNone/>
            </a:pPr>
            <a:r>
              <a:rPr lang="en-US" sz="2150" dirty="0">
                <a:solidFill>
                  <a:srgbClr val="00002E"/>
                </a:solidFill>
                <a:latin typeface="Nunito Semi Bold" pitchFamily="34" charset="0"/>
                <a:ea typeface="Nunito Semi Bold" pitchFamily="34" charset="-122"/>
                <a:cs typeface="Nunito Semi Bold" pitchFamily="34" charset="-120"/>
              </a:rPr>
              <a:t>Self-Confidence</a:t>
            </a:r>
            <a:endParaRPr lang="en-US" sz="2150" dirty="0"/>
          </a:p>
        </p:txBody>
      </p:sp>
      <p:sp>
        <p:nvSpPr>
          <p:cNvPr id="18" name="Text 13"/>
          <p:cNvSpPr/>
          <p:nvPr/>
        </p:nvSpPr>
        <p:spPr>
          <a:xfrm>
            <a:off x="1082278" y="6573798"/>
            <a:ext cx="5856923" cy="75342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950"/>
              </a:lnSpc>
              <a:buNone/>
            </a:pPr>
            <a:r>
              <a:rPr lang="en-US" sz="1850" dirty="0">
                <a:solidFill>
                  <a:srgbClr val="00002E"/>
                </a:solidFill>
                <a:latin typeface="PT Sans" pitchFamily="34" charset="0"/>
                <a:ea typeface="PT Sans" pitchFamily="34" charset="-122"/>
                <a:cs typeface="PT Sans" pitchFamily="34" charset="-120"/>
              </a:rPr>
              <a:t>Confidence in performing BSE: </a:t>
            </a:r>
            <a:r>
              <a:rPr lang="en-US" sz="1850" b="1" dirty="0">
                <a:solidFill>
                  <a:srgbClr val="00002E"/>
                </a:solidFill>
                <a:latin typeface="PT Sans" pitchFamily="34" charset="0"/>
                <a:ea typeface="PT Sans" pitchFamily="34" charset="-122"/>
                <a:cs typeface="PT Sans" pitchFamily="34" charset="-120"/>
              </a:rPr>
              <a:t>6.98x more likely</a:t>
            </a:r>
            <a:r>
              <a:rPr lang="en-US" sz="1850" dirty="0">
                <a:solidFill>
                  <a:srgbClr val="00002E"/>
                </a:solidFill>
                <a:latin typeface="PT Sans" pitchFamily="34" charset="0"/>
                <a:ea typeface="PT Sans" pitchFamily="34" charset="-122"/>
                <a:cs typeface="PT Sans" pitchFamily="34" charset="-120"/>
              </a:rPr>
              <a:t> (AOR = 6.98)</a:t>
            </a:r>
            <a:endParaRPr lang="en-US" sz="1850" dirty="0"/>
          </a:p>
        </p:txBody>
      </p:sp>
      <p:sp>
        <p:nvSpPr>
          <p:cNvPr id="19" name="Shape 14"/>
          <p:cNvSpPr/>
          <p:nvPr/>
        </p:nvSpPr>
        <p:spPr>
          <a:xfrm>
            <a:off x="7432834" y="4886444"/>
            <a:ext cx="6373535" cy="2699028"/>
          </a:xfrm>
          <a:prstGeom prst="roundRect">
            <a:avLst>
              <a:gd name="adj" fmla="val 13086"/>
            </a:avLst>
          </a:prstGeom>
          <a:solidFill>
            <a:srgbClr val="F3F3FF"/>
          </a:solidFill>
          <a:ln w="22860">
            <a:solidFill>
              <a:srgbClr val="2D4DF2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20" name="Shape 15"/>
          <p:cNvSpPr/>
          <p:nvPr/>
        </p:nvSpPr>
        <p:spPr>
          <a:xfrm>
            <a:off x="7691080" y="5144691"/>
            <a:ext cx="706279" cy="706279"/>
          </a:xfrm>
          <a:prstGeom prst="roundRect">
            <a:avLst>
              <a:gd name="adj" fmla="val 12945430"/>
            </a:avLst>
          </a:prstGeom>
          <a:solidFill>
            <a:srgbClr val="2D4DF2"/>
          </a:solidFill>
          <a:ln/>
        </p:spPr>
        <p:txBody>
          <a:bodyPr/>
          <a:lstStyle/>
          <a:p>
            <a:endParaRPr lang="en-US"/>
          </a:p>
        </p:txBody>
      </p:sp>
      <p:pic>
        <p:nvPicPr>
          <p:cNvPr id="21" name="Image 3" descr="preencoded.png"/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7885271" y="5338882"/>
            <a:ext cx="317778" cy="317778"/>
          </a:xfrm>
          <a:prstGeom prst="rect">
            <a:avLst/>
          </a:prstGeom>
        </p:spPr>
      </p:pic>
      <p:sp>
        <p:nvSpPr>
          <p:cNvPr id="22" name="Text 16"/>
          <p:cNvSpPr/>
          <p:nvPr/>
        </p:nvSpPr>
        <p:spPr>
          <a:xfrm>
            <a:off x="7691080" y="6086356"/>
            <a:ext cx="2769989" cy="34623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00"/>
              </a:lnSpc>
              <a:buNone/>
            </a:pPr>
            <a:r>
              <a:rPr lang="en-US" sz="2150" dirty="0">
                <a:solidFill>
                  <a:srgbClr val="00002E"/>
                </a:solidFill>
                <a:latin typeface="Nunito Semi Bold" pitchFamily="34" charset="0"/>
                <a:ea typeface="Nunito Semi Bold" pitchFamily="34" charset="-122"/>
                <a:cs typeface="Nunito Semi Bold" pitchFamily="34" charset="-120"/>
              </a:rPr>
              <a:t>Occupation</a:t>
            </a:r>
            <a:endParaRPr lang="en-US" sz="2150" dirty="0"/>
          </a:p>
        </p:txBody>
      </p:sp>
      <p:sp>
        <p:nvSpPr>
          <p:cNvPr id="23" name="Text 17"/>
          <p:cNvSpPr/>
          <p:nvPr/>
        </p:nvSpPr>
        <p:spPr>
          <a:xfrm>
            <a:off x="7691080" y="6573798"/>
            <a:ext cx="5857042" cy="37671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950"/>
              </a:lnSpc>
              <a:buNone/>
            </a:pPr>
            <a:r>
              <a:rPr lang="en-US" sz="1850" dirty="0">
                <a:solidFill>
                  <a:srgbClr val="00002E"/>
                </a:solidFill>
                <a:latin typeface="PT Sans" pitchFamily="34" charset="0"/>
                <a:ea typeface="PT Sans" pitchFamily="34" charset="-122"/>
                <a:cs typeface="PT Sans" pitchFamily="34" charset="-120"/>
              </a:rPr>
              <a:t>Private employees: </a:t>
            </a:r>
            <a:r>
              <a:rPr lang="en-US" sz="1850" b="1" dirty="0">
                <a:solidFill>
                  <a:srgbClr val="00002E"/>
                </a:solidFill>
                <a:latin typeface="PT Sans" pitchFamily="34" charset="0"/>
                <a:ea typeface="PT Sans" pitchFamily="34" charset="-122"/>
                <a:cs typeface="PT Sans" pitchFamily="34" charset="-120"/>
              </a:rPr>
              <a:t>71% less likely</a:t>
            </a:r>
            <a:r>
              <a:rPr lang="en-US" sz="1850" dirty="0">
                <a:solidFill>
                  <a:srgbClr val="00002E"/>
                </a:solidFill>
                <a:latin typeface="PT Sans" pitchFamily="34" charset="0"/>
                <a:ea typeface="PT Sans" pitchFamily="34" charset="-122"/>
                <a:cs typeface="PT Sans" pitchFamily="34" charset="-120"/>
              </a:rPr>
              <a:t> (AOR = 0.29)</a:t>
            </a:r>
            <a:endParaRPr lang="en-US" sz="185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76977" y="453390"/>
            <a:ext cx="6166247" cy="48482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3800"/>
              </a:lnSpc>
              <a:buNone/>
            </a:pPr>
            <a:r>
              <a:rPr lang="en-US" sz="3050" dirty="0">
                <a:solidFill>
                  <a:srgbClr val="00002E"/>
                </a:solidFill>
                <a:latin typeface="Nunito Semi Bold" pitchFamily="34" charset="0"/>
                <a:ea typeface="Nunito Semi Bold" pitchFamily="34" charset="-122"/>
                <a:cs typeface="Nunito Semi Bold" pitchFamily="34" charset="-120"/>
              </a:rPr>
              <a:t>Education: The Strongest Predictor</a:t>
            </a:r>
            <a:endParaRPr lang="en-US" sz="3050" dirty="0"/>
          </a:p>
        </p:txBody>
      </p:sp>
      <p:pic>
        <p:nvPicPr>
          <p:cNvPr id="3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6977" y="1267897"/>
            <a:ext cx="13476446" cy="6508313"/>
          </a:xfrm>
          <a:prstGeom prst="rect">
            <a:avLst/>
          </a:prstGeom>
        </p:spPr>
      </p:pic>
      <p:sp>
        <p:nvSpPr>
          <p:cNvPr id="4" name="Text 1"/>
          <p:cNvSpPr/>
          <p:nvPr/>
        </p:nvSpPr>
        <p:spPr>
          <a:xfrm>
            <a:off x="2732348" y="7776210"/>
            <a:ext cx="11662921" cy="32968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050"/>
              </a:lnSpc>
              <a:buNone/>
            </a:pPr>
            <a:r>
              <a:rPr lang="en-US" sz="1400" dirty="0">
                <a:solidFill>
                  <a:srgbClr val="00002E"/>
                </a:solidFill>
                <a:latin typeface="PT Sans" pitchFamily="34" charset="0"/>
                <a:ea typeface="PT Sans" pitchFamily="34" charset="-122"/>
                <a:cs typeface="PT Sans" pitchFamily="34" charset="-120"/>
              </a:rPr>
              <a:t>Higher education levels showed strong positive associations with BSE practice, highlighting the critical role of education in health behaviors.</a:t>
            </a:r>
            <a:endParaRPr lang="en-US" sz="14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837724" y="1982986"/>
            <a:ext cx="10242352" cy="7040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5500"/>
              </a:lnSpc>
              <a:buNone/>
            </a:pPr>
            <a:r>
              <a:rPr lang="en-US" sz="4400" dirty="0">
                <a:solidFill>
                  <a:srgbClr val="00002E"/>
                </a:solidFill>
                <a:latin typeface="Nunito Semi Bold" pitchFamily="34" charset="0"/>
                <a:ea typeface="Nunito Semi Bold" pitchFamily="34" charset="-122"/>
                <a:cs typeface="Nunito Semi Bold" pitchFamily="34" charset="-120"/>
              </a:rPr>
              <a:t>The Information-Confidence Connection</a:t>
            </a:r>
            <a:endParaRPr lang="en-US" sz="4400" dirty="0"/>
          </a:p>
        </p:txBody>
      </p:sp>
      <p:pic>
        <p:nvPicPr>
          <p:cNvPr id="3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7724" y="3165753"/>
            <a:ext cx="4318278" cy="957501"/>
          </a:xfrm>
          <a:prstGeom prst="rect">
            <a:avLst/>
          </a:prstGeom>
        </p:spPr>
      </p:pic>
      <p:sp>
        <p:nvSpPr>
          <p:cNvPr id="4" name="Text 1"/>
          <p:cNvSpPr/>
          <p:nvPr/>
        </p:nvSpPr>
        <p:spPr>
          <a:xfrm>
            <a:off x="1077039" y="4362569"/>
            <a:ext cx="2816185" cy="3519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00002E"/>
                </a:solidFill>
                <a:latin typeface="Nunito Semi Bold" pitchFamily="34" charset="0"/>
                <a:ea typeface="Nunito Semi Bold" pitchFamily="34" charset="-122"/>
                <a:cs typeface="Nunito Semi Bold" pitchFamily="34" charset="-120"/>
              </a:rPr>
              <a:t>Access to Information</a:t>
            </a:r>
            <a:endParaRPr lang="en-US" sz="2200" dirty="0"/>
          </a:p>
        </p:txBody>
      </p:sp>
      <p:sp>
        <p:nvSpPr>
          <p:cNvPr id="5" name="Text 2"/>
          <p:cNvSpPr/>
          <p:nvPr/>
        </p:nvSpPr>
        <p:spPr>
          <a:xfrm>
            <a:off x="1077039" y="4858107"/>
            <a:ext cx="3839647" cy="114907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3000"/>
              </a:lnSpc>
              <a:buNone/>
            </a:pPr>
            <a:r>
              <a:rPr lang="en-US" sz="1850" dirty="0">
                <a:solidFill>
                  <a:srgbClr val="00002E"/>
                </a:solidFill>
                <a:latin typeface="PT Sans" pitchFamily="34" charset="0"/>
                <a:ea typeface="PT Sans" pitchFamily="34" charset="-122"/>
                <a:cs typeface="PT Sans" pitchFamily="34" charset="-120"/>
              </a:rPr>
              <a:t>Women with BSE information were nearly 7 times more likely to practice it</a:t>
            </a:r>
            <a:endParaRPr lang="en-US" sz="1850" dirty="0"/>
          </a:p>
        </p:txBody>
      </p:sp>
      <p:pic>
        <p:nvPicPr>
          <p:cNvPr id="6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56002" y="3165753"/>
            <a:ext cx="4318278" cy="957501"/>
          </a:xfrm>
          <a:prstGeom prst="rect">
            <a:avLst/>
          </a:prstGeom>
        </p:spPr>
      </p:pic>
      <p:sp>
        <p:nvSpPr>
          <p:cNvPr id="7" name="Text 3"/>
          <p:cNvSpPr/>
          <p:nvPr/>
        </p:nvSpPr>
        <p:spPr>
          <a:xfrm>
            <a:off x="5395317" y="4362569"/>
            <a:ext cx="2816185" cy="3519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00002E"/>
                </a:solidFill>
                <a:latin typeface="Nunito Semi Bold" pitchFamily="34" charset="0"/>
                <a:ea typeface="Nunito Semi Bold" pitchFamily="34" charset="-122"/>
                <a:cs typeface="Nunito Semi Bold" pitchFamily="34" charset="-120"/>
              </a:rPr>
              <a:t>Builds Confidence</a:t>
            </a:r>
            <a:endParaRPr lang="en-US" sz="2200" dirty="0"/>
          </a:p>
        </p:txBody>
      </p:sp>
      <p:sp>
        <p:nvSpPr>
          <p:cNvPr id="8" name="Text 4"/>
          <p:cNvSpPr/>
          <p:nvPr/>
        </p:nvSpPr>
        <p:spPr>
          <a:xfrm>
            <a:off x="5395317" y="4858107"/>
            <a:ext cx="3839647" cy="114907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3000"/>
              </a:lnSpc>
              <a:buNone/>
            </a:pPr>
            <a:r>
              <a:rPr lang="en-US" sz="1850" dirty="0">
                <a:solidFill>
                  <a:srgbClr val="00002E"/>
                </a:solidFill>
                <a:latin typeface="PT Sans" pitchFamily="34" charset="0"/>
                <a:ea typeface="PT Sans" pitchFamily="34" charset="-122"/>
                <a:cs typeface="PT Sans" pitchFamily="34" charset="-120"/>
              </a:rPr>
              <a:t>Knowledge translates into confidence in performing the examination correctly</a:t>
            </a:r>
            <a:endParaRPr lang="en-US" sz="1850" dirty="0"/>
          </a:p>
        </p:txBody>
      </p:sp>
      <p:pic>
        <p:nvPicPr>
          <p:cNvPr id="9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474279" y="3165753"/>
            <a:ext cx="4318278" cy="957501"/>
          </a:xfrm>
          <a:prstGeom prst="rect">
            <a:avLst/>
          </a:prstGeom>
        </p:spPr>
      </p:pic>
      <p:sp>
        <p:nvSpPr>
          <p:cNvPr id="10" name="Text 5"/>
          <p:cNvSpPr/>
          <p:nvPr/>
        </p:nvSpPr>
        <p:spPr>
          <a:xfrm>
            <a:off x="9713595" y="4362569"/>
            <a:ext cx="2816185" cy="3519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00002E"/>
                </a:solidFill>
                <a:latin typeface="Nunito Semi Bold" pitchFamily="34" charset="0"/>
                <a:ea typeface="Nunito Semi Bold" pitchFamily="34" charset="-122"/>
                <a:cs typeface="Nunito Semi Bold" pitchFamily="34" charset="-120"/>
              </a:rPr>
              <a:t>Regular Practice</a:t>
            </a:r>
            <a:endParaRPr lang="en-US" sz="2200" dirty="0"/>
          </a:p>
        </p:txBody>
      </p:sp>
      <p:sp>
        <p:nvSpPr>
          <p:cNvPr id="11" name="Text 6"/>
          <p:cNvSpPr/>
          <p:nvPr/>
        </p:nvSpPr>
        <p:spPr>
          <a:xfrm>
            <a:off x="9713595" y="4858107"/>
            <a:ext cx="3839647" cy="76604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3000"/>
              </a:lnSpc>
              <a:buNone/>
            </a:pPr>
            <a:r>
              <a:rPr lang="en-US" sz="1850" dirty="0">
                <a:solidFill>
                  <a:srgbClr val="00002E"/>
                </a:solidFill>
                <a:latin typeface="PT Sans" pitchFamily="34" charset="0"/>
                <a:ea typeface="PT Sans" pitchFamily="34" charset="-122"/>
                <a:cs typeface="PT Sans" pitchFamily="34" charset="-120"/>
              </a:rPr>
              <a:t>Confident women are 7 times more likely to practice BSE regularly</a:t>
            </a:r>
            <a:endParaRPr lang="en-US" sz="185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09493" y="580787"/>
            <a:ext cx="5161002" cy="59614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4650"/>
              </a:lnSpc>
              <a:buNone/>
            </a:pPr>
            <a:r>
              <a:rPr lang="en-US" sz="3750" dirty="0">
                <a:solidFill>
                  <a:srgbClr val="00002E"/>
                </a:solidFill>
                <a:latin typeface="Nunito Semi Bold" pitchFamily="34" charset="0"/>
                <a:ea typeface="Nunito Semi Bold" pitchFamily="34" charset="-122"/>
                <a:cs typeface="Nunito Semi Bold" pitchFamily="34" charset="-120"/>
              </a:rPr>
              <a:t>Barriers to BSE Practice</a:t>
            </a:r>
            <a:endParaRPr lang="en-US" sz="3750" dirty="0"/>
          </a:p>
        </p:txBody>
      </p:sp>
      <p:sp>
        <p:nvSpPr>
          <p:cNvPr id="3" name="Shape 1"/>
          <p:cNvSpPr/>
          <p:nvPr/>
        </p:nvSpPr>
        <p:spPr>
          <a:xfrm>
            <a:off x="709493" y="1708904"/>
            <a:ext cx="7728942" cy="1275993"/>
          </a:xfrm>
          <a:prstGeom prst="roundRect">
            <a:avLst>
              <a:gd name="adj" fmla="val 8599"/>
            </a:avLst>
          </a:prstGeom>
          <a:solidFill>
            <a:srgbClr val="F3F3FF">
              <a:alpha val="75000"/>
            </a:srgbClr>
          </a:solidFill>
          <a:ln w="22860">
            <a:solidFill>
              <a:srgbClr val="2D4DF2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4" name="Shape 2"/>
          <p:cNvSpPr/>
          <p:nvPr/>
        </p:nvSpPr>
        <p:spPr>
          <a:xfrm>
            <a:off x="686633" y="1708904"/>
            <a:ext cx="91440" cy="1275993"/>
          </a:xfrm>
          <a:prstGeom prst="roundRect">
            <a:avLst>
              <a:gd name="adj" fmla="val 332540"/>
            </a:avLst>
          </a:prstGeom>
          <a:solidFill>
            <a:srgbClr val="2D4DF2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5" name="Text 3"/>
          <p:cNvSpPr/>
          <p:nvPr/>
        </p:nvSpPr>
        <p:spPr>
          <a:xfrm>
            <a:off x="1003578" y="1934408"/>
            <a:ext cx="2384822" cy="29801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300"/>
              </a:lnSpc>
              <a:buNone/>
            </a:pPr>
            <a:r>
              <a:rPr lang="en-US" sz="1850" dirty="0">
                <a:solidFill>
                  <a:srgbClr val="00002E"/>
                </a:solidFill>
                <a:latin typeface="Nunito Semi Bold" pitchFamily="34" charset="0"/>
                <a:ea typeface="Nunito Semi Bold" pitchFamily="34" charset="-122"/>
                <a:cs typeface="Nunito Semi Bold" pitchFamily="34" charset="-120"/>
              </a:rPr>
              <a:t>Limited Awareness</a:t>
            </a:r>
            <a:endParaRPr lang="en-US" sz="1850" dirty="0"/>
          </a:p>
        </p:txBody>
      </p:sp>
      <p:sp>
        <p:nvSpPr>
          <p:cNvPr id="6" name="Text 4"/>
          <p:cNvSpPr/>
          <p:nvPr/>
        </p:nvSpPr>
        <p:spPr>
          <a:xfrm>
            <a:off x="1003578" y="2435066"/>
            <a:ext cx="7209353" cy="32432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50"/>
              </a:lnSpc>
              <a:buNone/>
            </a:pPr>
            <a:r>
              <a:rPr lang="en-US" sz="1550" dirty="0">
                <a:solidFill>
                  <a:srgbClr val="00002E"/>
                </a:solidFill>
                <a:latin typeface="PT Sans" pitchFamily="34" charset="0"/>
                <a:ea typeface="PT Sans" pitchFamily="34" charset="-122"/>
                <a:cs typeface="PT Sans" pitchFamily="34" charset="-120"/>
              </a:rPr>
              <a:t>Lack of information about BSE techniques and importance</a:t>
            </a:r>
            <a:endParaRPr lang="en-US" sz="1550" dirty="0"/>
          </a:p>
        </p:txBody>
      </p:sp>
      <p:sp>
        <p:nvSpPr>
          <p:cNvPr id="7" name="Shape 5"/>
          <p:cNvSpPr/>
          <p:nvPr/>
        </p:nvSpPr>
        <p:spPr>
          <a:xfrm>
            <a:off x="709493" y="3187541"/>
            <a:ext cx="7728942" cy="1275993"/>
          </a:xfrm>
          <a:prstGeom prst="roundRect">
            <a:avLst>
              <a:gd name="adj" fmla="val 8599"/>
            </a:avLst>
          </a:prstGeom>
          <a:solidFill>
            <a:srgbClr val="F3F3FF">
              <a:alpha val="75000"/>
            </a:srgbClr>
          </a:solidFill>
          <a:ln w="22860">
            <a:solidFill>
              <a:srgbClr val="018CE1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8" name="Shape 6"/>
          <p:cNvSpPr/>
          <p:nvPr/>
        </p:nvSpPr>
        <p:spPr>
          <a:xfrm>
            <a:off x="686633" y="3187541"/>
            <a:ext cx="91440" cy="1275993"/>
          </a:xfrm>
          <a:prstGeom prst="roundRect">
            <a:avLst>
              <a:gd name="adj" fmla="val 332540"/>
            </a:avLst>
          </a:prstGeom>
          <a:solidFill>
            <a:srgbClr val="018CE1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9" name="Text 7"/>
          <p:cNvSpPr/>
          <p:nvPr/>
        </p:nvSpPr>
        <p:spPr>
          <a:xfrm>
            <a:off x="1003578" y="3413046"/>
            <a:ext cx="2384822" cy="29801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300"/>
              </a:lnSpc>
              <a:buNone/>
            </a:pPr>
            <a:r>
              <a:rPr lang="en-US" sz="1850" dirty="0">
                <a:solidFill>
                  <a:srgbClr val="00002E"/>
                </a:solidFill>
                <a:latin typeface="Nunito Semi Bold" pitchFamily="34" charset="0"/>
                <a:ea typeface="Nunito Semi Bold" pitchFamily="34" charset="-122"/>
                <a:cs typeface="Nunito Semi Bold" pitchFamily="34" charset="-120"/>
              </a:rPr>
              <a:t>Low Confidence</a:t>
            </a:r>
            <a:endParaRPr lang="en-US" sz="1850" dirty="0"/>
          </a:p>
        </p:txBody>
      </p:sp>
      <p:sp>
        <p:nvSpPr>
          <p:cNvPr id="10" name="Text 8"/>
          <p:cNvSpPr/>
          <p:nvPr/>
        </p:nvSpPr>
        <p:spPr>
          <a:xfrm>
            <a:off x="1003578" y="3913703"/>
            <a:ext cx="7209353" cy="32432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50"/>
              </a:lnSpc>
              <a:buNone/>
            </a:pPr>
            <a:r>
              <a:rPr lang="en-US" sz="1550" dirty="0">
                <a:solidFill>
                  <a:srgbClr val="00002E"/>
                </a:solidFill>
                <a:latin typeface="PT Sans" pitchFamily="34" charset="0"/>
                <a:ea typeface="PT Sans" pitchFamily="34" charset="-122"/>
                <a:cs typeface="PT Sans" pitchFamily="34" charset="-120"/>
              </a:rPr>
              <a:t>Uncertainty about performing the examination correctly</a:t>
            </a:r>
            <a:endParaRPr lang="en-US" sz="1550" dirty="0"/>
          </a:p>
        </p:txBody>
      </p:sp>
      <p:sp>
        <p:nvSpPr>
          <p:cNvPr id="11" name="Shape 9"/>
          <p:cNvSpPr/>
          <p:nvPr/>
        </p:nvSpPr>
        <p:spPr>
          <a:xfrm>
            <a:off x="709493" y="4666178"/>
            <a:ext cx="7728942" cy="1275993"/>
          </a:xfrm>
          <a:prstGeom prst="roundRect">
            <a:avLst>
              <a:gd name="adj" fmla="val 8599"/>
            </a:avLst>
          </a:prstGeom>
          <a:solidFill>
            <a:srgbClr val="F3F3FF">
              <a:alpha val="75000"/>
            </a:srgbClr>
          </a:solidFill>
          <a:ln w="22860">
            <a:solidFill>
              <a:srgbClr val="DA33BF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2" name="Shape 10"/>
          <p:cNvSpPr/>
          <p:nvPr/>
        </p:nvSpPr>
        <p:spPr>
          <a:xfrm>
            <a:off x="686633" y="4666178"/>
            <a:ext cx="91440" cy="1275993"/>
          </a:xfrm>
          <a:prstGeom prst="roundRect">
            <a:avLst>
              <a:gd name="adj" fmla="val 332540"/>
            </a:avLst>
          </a:prstGeom>
          <a:solidFill>
            <a:srgbClr val="DA33BF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13" name="Text 11"/>
          <p:cNvSpPr/>
          <p:nvPr/>
        </p:nvSpPr>
        <p:spPr>
          <a:xfrm>
            <a:off x="1003578" y="4891683"/>
            <a:ext cx="2384822" cy="29801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300"/>
              </a:lnSpc>
              <a:buNone/>
            </a:pPr>
            <a:r>
              <a:rPr lang="en-US" sz="1850" dirty="0">
                <a:solidFill>
                  <a:srgbClr val="00002E"/>
                </a:solidFill>
                <a:latin typeface="Nunito Semi Bold" pitchFamily="34" charset="0"/>
                <a:ea typeface="Nunito Semi Bold" pitchFamily="34" charset="-122"/>
                <a:cs typeface="Nunito Semi Bold" pitchFamily="34" charset="-120"/>
              </a:rPr>
              <a:t>Educational Gaps</a:t>
            </a:r>
            <a:endParaRPr lang="en-US" sz="1850" dirty="0"/>
          </a:p>
        </p:txBody>
      </p:sp>
      <p:sp>
        <p:nvSpPr>
          <p:cNvPr id="14" name="Text 12"/>
          <p:cNvSpPr/>
          <p:nvPr/>
        </p:nvSpPr>
        <p:spPr>
          <a:xfrm>
            <a:off x="1003578" y="5392341"/>
            <a:ext cx="7209353" cy="32432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50"/>
              </a:lnSpc>
              <a:buNone/>
            </a:pPr>
            <a:r>
              <a:rPr lang="en-US" sz="1550" dirty="0">
                <a:solidFill>
                  <a:srgbClr val="00002E"/>
                </a:solidFill>
                <a:latin typeface="PT Sans" pitchFamily="34" charset="0"/>
                <a:ea typeface="PT Sans" pitchFamily="34" charset="-122"/>
                <a:cs typeface="PT Sans" pitchFamily="34" charset="-120"/>
              </a:rPr>
              <a:t>Lower education levels correlate with reduced practice</a:t>
            </a:r>
            <a:endParaRPr lang="en-US" sz="1550" dirty="0"/>
          </a:p>
        </p:txBody>
      </p:sp>
      <p:sp>
        <p:nvSpPr>
          <p:cNvPr id="15" name="Shape 13"/>
          <p:cNvSpPr/>
          <p:nvPr/>
        </p:nvSpPr>
        <p:spPr>
          <a:xfrm>
            <a:off x="709493" y="6144816"/>
            <a:ext cx="7728942" cy="1275993"/>
          </a:xfrm>
          <a:prstGeom prst="roundRect">
            <a:avLst>
              <a:gd name="adj" fmla="val 8599"/>
            </a:avLst>
          </a:prstGeom>
          <a:solidFill>
            <a:srgbClr val="F3F3FF">
              <a:alpha val="75000"/>
            </a:srgbClr>
          </a:solidFill>
          <a:ln w="22860">
            <a:solidFill>
              <a:srgbClr val="2D4DF2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6" name="Shape 14"/>
          <p:cNvSpPr/>
          <p:nvPr/>
        </p:nvSpPr>
        <p:spPr>
          <a:xfrm>
            <a:off x="686633" y="6144816"/>
            <a:ext cx="91440" cy="1275993"/>
          </a:xfrm>
          <a:prstGeom prst="roundRect">
            <a:avLst>
              <a:gd name="adj" fmla="val 332540"/>
            </a:avLst>
          </a:prstGeom>
          <a:solidFill>
            <a:srgbClr val="2D4DF2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17" name="Text 15"/>
          <p:cNvSpPr/>
          <p:nvPr/>
        </p:nvSpPr>
        <p:spPr>
          <a:xfrm>
            <a:off x="1003578" y="6370320"/>
            <a:ext cx="2731651" cy="29801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300"/>
              </a:lnSpc>
              <a:buNone/>
            </a:pPr>
            <a:r>
              <a:rPr lang="en-US" sz="1850" dirty="0">
                <a:solidFill>
                  <a:srgbClr val="00002E"/>
                </a:solidFill>
                <a:latin typeface="Nunito Semi Bold" pitchFamily="34" charset="0"/>
                <a:ea typeface="Nunito Semi Bold" pitchFamily="34" charset="-122"/>
                <a:cs typeface="Nunito Semi Bold" pitchFamily="34" charset="-120"/>
              </a:rPr>
              <a:t>Occupational Constraints</a:t>
            </a:r>
            <a:endParaRPr lang="en-US" sz="1850" dirty="0"/>
          </a:p>
        </p:txBody>
      </p:sp>
      <p:sp>
        <p:nvSpPr>
          <p:cNvPr id="18" name="Text 16"/>
          <p:cNvSpPr/>
          <p:nvPr/>
        </p:nvSpPr>
        <p:spPr>
          <a:xfrm>
            <a:off x="1003578" y="6870978"/>
            <a:ext cx="7209353" cy="32432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50"/>
              </a:lnSpc>
              <a:buNone/>
            </a:pPr>
            <a:r>
              <a:rPr lang="en-US" sz="1550" dirty="0">
                <a:solidFill>
                  <a:srgbClr val="00002E"/>
                </a:solidFill>
                <a:latin typeface="PT Sans" pitchFamily="34" charset="0"/>
                <a:ea typeface="PT Sans" pitchFamily="34" charset="-122"/>
                <a:cs typeface="PT Sans" pitchFamily="34" charset="-120"/>
              </a:rPr>
              <a:t>Private employees face unique barriers to regular practice</a:t>
            </a:r>
            <a:endParaRPr lang="en-US" sz="1550" dirty="0"/>
          </a:p>
        </p:txBody>
      </p:sp>
      <p:pic>
        <p:nvPicPr>
          <p:cNvPr id="19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40641" y="1708904"/>
            <a:ext cx="4987766" cy="4987766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507</Words>
  <Application>Microsoft Office PowerPoint</Application>
  <PresentationFormat>Custom</PresentationFormat>
  <Paragraphs>80</Paragraphs>
  <Slides>10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6" baseType="lpstr">
      <vt:lpstr>Nunito Light</vt:lpstr>
      <vt:lpstr>Nunito Semi Bold</vt:lpstr>
      <vt:lpstr>PT Sans</vt:lpstr>
      <vt:lpstr>HGMaruGothicMPRO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lastModifiedBy>Soheil Najafi Mehri</cp:lastModifiedBy>
  <cp:revision>5</cp:revision>
  <dcterms:created xsi:type="dcterms:W3CDTF">2025-11-25T11:15:10Z</dcterms:created>
  <dcterms:modified xsi:type="dcterms:W3CDTF">2025-11-26T06:38:08Z</dcterms:modified>
</cp:coreProperties>
</file>